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57" r:id="rId5"/>
    <p:sldId id="268" r:id="rId6"/>
    <p:sldId id="259" r:id="rId7"/>
    <p:sldId id="260" r:id="rId8"/>
    <p:sldId id="261" r:id="rId9"/>
    <p:sldId id="262" r:id="rId10"/>
    <p:sldId id="272" r:id="rId11"/>
    <p:sldId id="263" r:id="rId12"/>
    <p:sldId id="264" r:id="rId13"/>
    <p:sldId id="265" r:id="rId14"/>
    <p:sldId id="266" r:id="rId15"/>
    <p:sldId id="267" r:id="rId16"/>
    <p:sldId id="271"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FD97"/>
    <a:srgbClr val="FBFF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E8207-2703-49D7-1603-476E514F89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9552ACB-34CF-8FBF-C2C4-9511FA8385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00C7C1B-6AC8-3341-CB7F-A7A8230CB90D}"/>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5" name="Footer Placeholder 4">
            <a:extLst>
              <a:ext uri="{FF2B5EF4-FFF2-40B4-BE49-F238E27FC236}">
                <a16:creationId xmlns:a16="http://schemas.microsoft.com/office/drawing/2014/main" id="{4EABFB7A-182C-6672-28D6-A6DAF906AB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B7199C-4919-CA75-BB89-3F1E0852EE84}"/>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2593220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4CB59-535E-BDEA-A7D4-60E3BC604A9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277685B-B03F-5A18-20ED-C1B8C324A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82EA43-9D91-D860-5087-A848A7088A25}"/>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5" name="Footer Placeholder 4">
            <a:extLst>
              <a:ext uri="{FF2B5EF4-FFF2-40B4-BE49-F238E27FC236}">
                <a16:creationId xmlns:a16="http://schemas.microsoft.com/office/drawing/2014/main" id="{88605F52-CF98-AC0E-B65E-CA3FC7A974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29159F-9995-8412-FCDE-ED961D32A797}"/>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1620374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111CBE-CFF4-E41F-921C-863F66410E9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9A8B1B5-43F3-5CAB-54A9-8B80790BAC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9274F5-D635-9A59-35D6-49B3F4880D6C}"/>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5" name="Footer Placeholder 4">
            <a:extLst>
              <a:ext uri="{FF2B5EF4-FFF2-40B4-BE49-F238E27FC236}">
                <a16:creationId xmlns:a16="http://schemas.microsoft.com/office/drawing/2014/main" id="{233C7BA0-7C1C-D749-4748-27E5F16D0D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405C7F-E116-EE3A-A19D-7B6583871CB5}"/>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2437342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009C0-5052-302E-63EA-63B692F7358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95BCEA-FB10-0CEA-FC11-72A912C56B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AA04CB-16DE-061C-B81C-D0701A333E4D}"/>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5" name="Footer Placeholder 4">
            <a:extLst>
              <a:ext uri="{FF2B5EF4-FFF2-40B4-BE49-F238E27FC236}">
                <a16:creationId xmlns:a16="http://schemas.microsoft.com/office/drawing/2014/main" id="{782B3476-C3BD-A155-945B-15D876EACD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72A7D4-A739-57C1-CEB2-697E98155E86}"/>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823493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3F295-33F3-7328-038C-FEBBAA7DD2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60A5E2A-A38C-6C73-1BC8-7DF664581C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FD29FF-FB14-297A-2CDC-659E7E96D483}"/>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5" name="Footer Placeholder 4">
            <a:extLst>
              <a:ext uri="{FF2B5EF4-FFF2-40B4-BE49-F238E27FC236}">
                <a16:creationId xmlns:a16="http://schemas.microsoft.com/office/drawing/2014/main" id="{A78BFD93-B805-5280-B488-105A2982FD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7906D6-1E9A-90C8-6AB8-F66E09EFCB5E}"/>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925462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2CFF8-7E65-03DB-A197-96762D695B6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A8B6908-94E2-C57E-8BEE-D419C60920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D711E18-4D98-B64B-2899-C823E48662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246D408-7BB9-8673-2346-532FD58E11D2}"/>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6" name="Footer Placeholder 5">
            <a:extLst>
              <a:ext uri="{FF2B5EF4-FFF2-40B4-BE49-F238E27FC236}">
                <a16:creationId xmlns:a16="http://schemas.microsoft.com/office/drawing/2014/main" id="{58420CC8-157A-84AA-1306-1FE346C727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4C483F-5E84-58B6-EA4F-325DF7C74F04}"/>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1699558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9A541-05AE-BCBA-6316-68143ABD82F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DE4D3E9-4E0F-EE84-D9F2-AF4E0C8E6A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6C41D5-761B-24DE-18CB-AD9100423B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54F3388-DBDC-C72C-248C-24BCE3D0EF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EDA0BF-4CDA-D1EC-999C-5C78299D19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43FA79A-8F65-E7D2-E51E-457A0B154638}"/>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8" name="Footer Placeholder 7">
            <a:extLst>
              <a:ext uri="{FF2B5EF4-FFF2-40B4-BE49-F238E27FC236}">
                <a16:creationId xmlns:a16="http://schemas.microsoft.com/office/drawing/2014/main" id="{15D990A6-978D-8FC6-6925-1A9D089BFB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5CA3041-CC0E-148E-FC41-F002E2B9A32A}"/>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3516482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87A87-079E-4713-A9EC-AFFE55A3933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16BF1A6-FEAB-E09B-5632-3C12E0ECAC5B}"/>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4" name="Footer Placeholder 3">
            <a:extLst>
              <a:ext uri="{FF2B5EF4-FFF2-40B4-BE49-F238E27FC236}">
                <a16:creationId xmlns:a16="http://schemas.microsoft.com/office/drawing/2014/main" id="{1012B893-E60D-EAB8-43CF-0044B7EACF6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531304-83F9-25C0-76D7-9E26161A0F5A}"/>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2052818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666413-721F-4BA1-A20B-13804AC10E41}"/>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3" name="Footer Placeholder 2">
            <a:extLst>
              <a:ext uri="{FF2B5EF4-FFF2-40B4-BE49-F238E27FC236}">
                <a16:creationId xmlns:a16="http://schemas.microsoft.com/office/drawing/2014/main" id="{A6A07115-3C3D-D2D4-84DC-2424059690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4A6D467-B28D-49E1-4A7B-B3FB373EBB6D}"/>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75952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1753F-BB93-A3BB-BB0D-11F1184C6F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CC2BA2C-A624-83F5-6277-E8085656BF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6C560F7-4890-1CD7-46DF-C941925355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2BC189-2EA0-555B-07D9-D8D0F890C33C}"/>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6" name="Footer Placeholder 5">
            <a:extLst>
              <a:ext uri="{FF2B5EF4-FFF2-40B4-BE49-F238E27FC236}">
                <a16:creationId xmlns:a16="http://schemas.microsoft.com/office/drawing/2014/main" id="{1E733C2A-A4EE-AD2B-381A-E28FFD13404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40F7E7-9217-CE41-A44F-449ADDF50AF7}"/>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2999309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C0DA7-2B1F-EA80-5EB9-9CEF94FAEE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43FE93D-43FB-5976-81E5-5AEEEC4EAD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DF5D370-A0CB-C756-F8C7-FD85C34A92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222C55-1931-0DE8-B784-388508084942}"/>
              </a:ext>
            </a:extLst>
          </p:cNvPr>
          <p:cNvSpPr>
            <a:spLocks noGrp="1"/>
          </p:cNvSpPr>
          <p:nvPr>
            <p:ph type="dt" sz="half" idx="10"/>
          </p:nvPr>
        </p:nvSpPr>
        <p:spPr/>
        <p:txBody>
          <a:bodyPr/>
          <a:lstStyle/>
          <a:p>
            <a:fld id="{B938CEB2-FD47-4AEF-8DF2-3593C10A79D6}" type="datetimeFigureOut">
              <a:rPr lang="en-GB" smtClean="0"/>
              <a:t>08/05/2024</a:t>
            </a:fld>
            <a:endParaRPr lang="en-GB"/>
          </a:p>
        </p:txBody>
      </p:sp>
      <p:sp>
        <p:nvSpPr>
          <p:cNvPr id="6" name="Footer Placeholder 5">
            <a:extLst>
              <a:ext uri="{FF2B5EF4-FFF2-40B4-BE49-F238E27FC236}">
                <a16:creationId xmlns:a16="http://schemas.microsoft.com/office/drawing/2014/main" id="{CCA92A34-5896-C839-233B-37033A2D5C6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8A6FF8-667B-2A56-1069-D76503C5D587}"/>
              </a:ext>
            </a:extLst>
          </p:cNvPr>
          <p:cNvSpPr>
            <a:spLocks noGrp="1"/>
          </p:cNvSpPr>
          <p:nvPr>
            <p:ph type="sldNum" sz="quarter" idx="12"/>
          </p:nvPr>
        </p:nvSpPr>
        <p:spPr/>
        <p:txBody>
          <a:bodyPr/>
          <a:lstStyle/>
          <a:p>
            <a:fld id="{19010BF2-E224-48BA-B0D5-741C2EB7166B}" type="slidenum">
              <a:rPr lang="en-GB" smtClean="0"/>
              <a:t>‹#›</a:t>
            </a:fld>
            <a:endParaRPr lang="en-GB"/>
          </a:p>
        </p:txBody>
      </p:sp>
    </p:spTree>
    <p:extLst>
      <p:ext uri="{BB962C8B-B14F-4D97-AF65-F5344CB8AC3E}">
        <p14:creationId xmlns:p14="http://schemas.microsoft.com/office/powerpoint/2010/main" val="3506830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C49190-89A6-7B25-9729-2BD16AEFEB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35EF92A-BF37-01FA-4E33-6E421BBE2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2618048-BD71-8B82-DEA2-7C5FFF7DA2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8CEB2-FD47-4AEF-8DF2-3593C10A79D6}" type="datetimeFigureOut">
              <a:rPr lang="en-GB" smtClean="0"/>
              <a:t>08/05/2024</a:t>
            </a:fld>
            <a:endParaRPr lang="en-GB"/>
          </a:p>
        </p:txBody>
      </p:sp>
      <p:sp>
        <p:nvSpPr>
          <p:cNvPr id="5" name="Footer Placeholder 4">
            <a:extLst>
              <a:ext uri="{FF2B5EF4-FFF2-40B4-BE49-F238E27FC236}">
                <a16:creationId xmlns:a16="http://schemas.microsoft.com/office/drawing/2014/main" id="{FD376A41-E05E-649A-9C63-BCDCBEF85C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5505E8F-1D8B-B211-64AF-34C0941364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10BF2-E224-48BA-B0D5-741C2EB7166B}" type="slidenum">
              <a:rPr lang="en-GB" smtClean="0"/>
              <a:t>‹#›</a:t>
            </a:fld>
            <a:endParaRPr lang="en-GB"/>
          </a:p>
        </p:txBody>
      </p:sp>
    </p:spTree>
    <p:extLst>
      <p:ext uri="{BB962C8B-B14F-4D97-AF65-F5344CB8AC3E}">
        <p14:creationId xmlns:p14="http://schemas.microsoft.com/office/powerpoint/2010/main" val="2623616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264939D-570E-196D-8AAA-412062780B61}"/>
              </a:ext>
            </a:extLst>
          </p:cNvPr>
          <p:cNvSpPr>
            <a:spLocks noGrp="1"/>
          </p:cNvSpPr>
          <p:nvPr>
            <p:ph type="subTitle" idx="1"/>
          </p:nvPr>
        </p:nvSpPr>
        <p:spPr>
          <a:xfrm>
            <a:off x="1523999" y="4907546"/>
            <a:ext cx="9144000" cy="1655762"/>
          </a:xfrm>
        </p:spPr>
        <p:txBody>
          <a:bodyPr>
            <a:normAutofit/>
          </a:bodyPr>
          <a:lstStyle/>
          <a:p>
            <a:r>
              <a:rPr lang="en-US" sz="4000" b="1" dirty="0">
                <a:solidFill>
                  <a:srgbClr val="EFFD97"/>
                </a:solidFill>
              </a:rPr>
              <a:t>Competition Bible</a:t>
            </a:r>
            <a:endParaRPr lang="en-GB" sz="4000" b="1" dirty="0">
              <a:solidFill>
                <a:srgbClr val="EFFD97"/>
              </a:solidFill>
            </a:endParaRPr>
          </a:p>
        </p:txBody>
      </p:sp>
      <p:pic>
        <p:nvPicPr>
          <p:cNvPr id="5" name="Picture 4">
            <a:extLst>
              <a:ext uri="{FF2B5EF4-FFF2-40B4-BE49-F238E27FC236}">
                <a16:creationId xmlns:a16="http://schemas.microsoft.com/office/drawing/2014/main" id="{C36087EA-8AF6-DDC6-529C-AD17367BC4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1600" y="538747"/>
            <a:ext cx="4368799" cy="4368799"/>
          </a:xfrm>
          <a:prstGeom prst="rect">
            <a:avLst/>
          </a:prstGeom>
        </p:spPr>
      </p:pic>
    </p:spTree>
    <p:extLst>
      <p:ext uri="{BB962C8B-B14F-4D97-AF65-F5344CB8AC3E}">
        <p14:creationId xmlns:p14="http://schemas.microsoft.com/office/powerpoint/2010/main" val="2725454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64E94-38FD-85A2-6EC0-7EB3E7C36E95}"/>
              </a:ext>
            </a:extLst>
          </p:cNvPr>
          <p:cNvSpPr>
            <a:spLocks noGrp="1"/>
          </p:cNvSpPr>
          <p:nvPr>
            <p:ph type="title"/>
          </p:nvPr>
        </p:nvSpPr>
        <p:spPr>
          <a:xfrm>
            <a:off x="572493" y="238539"/>
            <a:ext cx="11018520" cy="1434415"/>
          </a:xfrm>
        </p:spPr>
        <p:txBody>
          <a:bodyPr anchor="b">
            <a:normAutofit fontScale="90000"/>
          </a:bodyPr>
          <a:lstStyle/>
          <a:p>
            <a:r>
              <a:rPr lang="en-US" sz="5400" b="1" dirty="0"/>
              <a:t>3 Scramble, 3 Foursomes, 3 Betterball </a:t>
            </a:r>
            <a:br>
              <a:rPr lang="en-US" sz="5400" b="1" dirty="0"/>
            </a:br>
            <a:r>
              <a:rPr lang="en-US" sz="1600" b="1" dirty="0"/>
              <a:t>10</a:t>
            </a:r>
            <a:r>
              <a:rPr lang="en-US" sz="1600" b="1" baseline="30000" dirty="0"/>
              <a:t>th</a:t>
            </a:r>
            <a:r>
              <a:rPr lang="en-US" sz="1600" b="1" dirty="0"/>
              <a:t> July 2024</a:t>
            </a:r>
            <a:br>
              <a:rPr lang="en-US" sz="1600" b="1" dirty="0"/>
            </a:br>
            <a:r>
              <a:rPr lang="en-US" sz="1600" b="1" dirty="0"/>
              <a:t>17:30-18:30</a:t>
            </a:r>
            <a:br>
              <a:rPr lang="en-US" sz="1600" b="1" dirty="0"/>
            </a:br>
            <a:r>
              <a:rPr lang="en-US" sz="1600" b="1" dirty="0"/>
              <a:t>Gainsborough</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24E8D2A-C95C-7B71-078A-C1698B7719A1}"/>
              </a:ext>
            </a:extLst>
          </p:cNvPr>
          <p:cNvSpPr>
            <a:spLocks noGrp="1"/>
          </p:cNvSpPr>
          <p:nvPr>
            <p:ph idx="1"/>
          </p:nvPr>
        </p:nvSpPr>
        <p:spPr>
          <a:xfrm>
            <a:off x="572493" y="2071316"/>
            <a:ext cx="6713552" cy="4119172"/>
          </a:xfrm>
        </p:spPr>
        <p:txBody>
          <a:bodyPr anchor="t">
            <a:normAutofit fontScale="92500" lnSpcReduction="20000"/>
          </a:bodyPr>
          <a:lstStyle/>
          <a:p>
            <a:r>
              <a:rPr lang="en-US" sz="1900" b="1" dirty="0"/>
              <a:t>Format</a:t>
            </a:r>
            <a:r>
              <a:rPr lang="en-US" sz="1900" dirty="0"/>
              <a:t> – </a:t>
            </a:r>
            <a:r>
              <a:rPr lang="en-US" sz="2000" dirty="0"/>
              <a:t>3 Scramble, 3 Foursomes, 3 Betterball </a:t>
            </a:r>
            <a:r>
              <a:rPr lang="en-US" sz="1900" dirty="0"/>
              <a:t>(teams of 2)</a:t>
            </a:r>
          </a:p>
          <a:p>
            <a:r>
              <a:rPr lang="en-US" sz="1900" b="1" dirty="0"/>
              <a:t>Medal Scoring</a:t>
            </a:r>
          </a:p>
          <a:p>
            <a:r>
              <a:rPr lang="en-US" sz="1900" b="1" dirty="0"/>
              <a:t>Handicap</a:t>
            </a:r>
            <a:r>
              <a:rPr lang="en-US" sz="1900" dirty="0"/>
              <a:t> – Combined index then divided by 4, rounded to nearest whole number</a:t>
            </a:r>
          </a:p>
          <a:p>
            <a:r>
              <a:rPr lang="en-US" sz="1900" b="1" dirty="0"/>
              <a:t>Men’s</a:t>
            </a:r>
            <a:r>
              <a:rPr lang="en-US" sz="1900" dirty="0"/>
              <a:t> – White Tee’s</a:t>
            </a:r>
          </a:p>
          <a:p>
            <a:r>
              <a:rPr lang="en-US" sz="1900" b="1" dirty="0"/>
              <a:t>Ladies </a:t>
            </a:r>
            <a:r>
              <a:rPr lang="en-US" sz="1900" dirty="0"/>
              <a:t>– Yellow Tee’s</a:t>
            </a:r>
          </a:p>
          <a:p>
            <a:endParaRPr lang="en-US" sz="1900" dirty="0"/>
          </a:p>
          <a:p>
            <a:pPr marL="0" indent="0">
              <a:buNone/>
            </a:pPr>
            <a:r>
              <a:rPr lang="en-US" sz="1900" b="1" dirty="0"/>
              <a:t>Rules</a:t>
            </a:r>
          </a:p>
          <a:p>
            <a:r>
              <a:rPr lang="en-US" sz="1900" dirty="0"/>
              <a:t>Each person must have 1 drive(scramble)</a:t>
            </a:r>
          </a:p>
          <a:p>
            <a:r>
              <a:rPr lang="en-US" sz="1900" dirty="0"/>
              <a:t>No Gimme’s</a:t>
            </a:r>
          </a:p>
          <a:p>
            <a:r>
              <a:rPr lang="en-US" sz="1900" dirty="0"/>
              <a:t>Holes 1,2,3 – Scramble</a:t>
            </a:r>
          </a:p>
          <a:p>
            <a:r>
              <a:rPr lang="en-US" sz="1900" dirty="0"/>
              <a:t>Holes 4,5,6 – Foursomes(alternating shots)</a:t>
            </a:r>
          </a:p>
          <a:p>
            <a:r>
              <a:rPr lang="en-US" sz="1900" dirty="0"/>
              <a:t>Holes 7,8,9 - Betterball</a:t>
            </a:r>
          </a:p>
        </p:txBody>
      </p:sp>
      <p:pic>
        <p:nvPicPr>
          <p:cNvPr id="4" name="Picture 3">
            <a:extLst>
              <a:ext uri="{FF2B5EF4-FFF2-40B4-BE49-F238E27FC236}">
                <a16:creationId xmlns:a16="http://schemas.microsoft.com/office/drawing/2014/main" id="{C5D7DADB-D9BB-89DD-99AB-A748390B007D}"/>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295880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BB7350-3D4F-A80F-3DF7-CEC8105DA544}"/>
              </a:ext>
            </a:extLst>
          </p:cNvPr>
          <p:cNvSpPr>
            <a:spLocks noGrp="1"/>
          </p:cNvSpPr>
          <p:nvPr>
            <p:ph type="title"/>
          </p:nvPr>
        </p:nvSpPr>
        <p:spPr>
          <a:xfrm>
            <a:off x="572493" y="238539"/>
            <a:ext cx="11018520" cy="1434415"/>
          </a:xfrm>
        </p:spPr>
        <p:txBody>
          <a:bodyPr anchor="b">
            <a:normAutofit fontScale="90000"/>
          </a:bodyPr>
          <a:lstStyle/>
          <a:p>
            <a:r>
              <a:rPr lang="en-US" sz="5400" b="1" dirty="0" err="1"/>
              <a:t>Medalford</a:t>
            </a:r>
            <a:br>
              <a:rPr lang="en-US" sz="5400" b="1" dirty="0"/>
            </a:br>
            <a:r>
              <a:rPr lang="en-US" sz="1600" b="1" dirty="0"/>
              <a:t>17</a:t>
            </a:r>
            <a:r>
              <a:rPr lang="en-US" sz="1600" b="1" baseline="30000" dirty="0"/>
              <a:t>th</a:t>
            </a:r>
            <a:r>
              <a:rPr lang="en-US" sz="1600" b="1" dirty="0"/>
              <a:t> July 2024</a:t>
            </a:r>
            <a:br>
              <a:rPr lang="en-US" sz="1600" b="1" dirty="0"/>
            </a:br>
            <a:r>
              <a:rPr lang="en-US" sz="1600" b="1" dirty="0"/>
              <a:t>17:30-18:30</a:t>
            </a:r>
            <a:br>
              <a:rPr lang="en-US" sz="1600" b="1" dirty="0"/>
            </a:br>
            <a:r>
              <a:rPr lang="en-US" sz="1600" b="1" dirty="0"/>
              <a:t>Constable</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A8C811A-31DA-2E95-090D-09D2171387E8}"/>
              </a:ext>
            </a:extLst>
          </p:cNvPr>
          <p:cNvSpPr>
            <a:spLocks noGrp="1"/>
          </p:cNvSpPr>
          <p:nvPr>
            <p:ph idx="1"/>
          </p:nvPr>
        </p:nvSpPr>
        <p:spPr>
          <a:xfrm>
            <a:off x="572493" y="2071316"/>
            <a:ext cx="6713552" cy="4119172"/>
          </a:xfrm>
        </p:spPr>
        <p:txBody>
          <a:bodyPr anchor="t">
            <a:normAutofit/>
          </a:bodyPr>
          <a:lstStyle/>
          <a:p>
            <a:r>
              <a:rPr lang="en-US" sz="2000" b="1" dirty="0"/>
              <a:t>Format</a:t>
            </a:r>
            <a:r>
              <a:rPr lang="en-US" sz="2000" dirty="0"/>
              <a:t> – Individual, 5 holes medal, 4 holes </a:t>
            </a:r>
            <a:r>
              <a:rPr lang="en-US" sz="2000" dirty="0" err="1"/>
              <a:t>Stableford</a:t>
            </a:r>
            <a:endParaRPr lang="en-US" sz="2000" dirty="0"/>
          </a:p>
          <a:p>
            <a:r>
              <a:rPr lang="en-US" sz="2000" b="1" dirty="0"/>
              <a:t>Handicap</a:t>
            </a:r>
            <a:r>
              <a:rPr lang="en-US" sz="2000" dirty="0"/>
              <a:t> – Half of index</a:t>
            </a:r>
          </a:p>
          <a:p>
            <a:r>
              <a:rPr lang="en-US" sz="2000" b="1" dirty="0"/>
              <a:t>Men’s</a:t>
            </a:r>
            <a:r>
              <a:rPr lang="en-US" sz="2000" dirty="0"/>
              <a:t> – White Tee’s</a:t>
            </a:r>
          </a:p>
          <a:p>
            <a:r>
              <a:rPr lang="en-US" sz="2000" b="1" dirty="0"/>
              <a:t>Ladies</a:t>
            </a:r>
            <a:r>
              <a:rPr lang="en-US" sz="2000" dirty="0"/>
              <a:t> – Yellow Tee’s</a:t>
            </a:r>
          </a:p>
          <a:p>
            <a:endParaRPr lang="en-US" sz="2000" dirty="0"/>
          </a:p>
          <a:p>
            <a:pPr marL="0" indent="0">
              <a:buNone/>
            </a:pPr>
            <a:r>
              <a:rPr lang="en-US" sz="2000" b="1" dirty="0"/>
              <a:t>Rules</a:t>
            </a:r>
          </a:p>
          <a:p>
            <a:r>
              <a:rPr lang="en-US" sz="2000" dirty="0"/>
              <a:t>First 5 holes – net medal scoring</a:t>
            </a:r>
          </a:p>
          <a:p>
            <a:r>
              <a:rPr lang="en-US" sz="2000" dirty="0"/>
              <a:t>Last 4 Holes – </a:t>
            </a:r>
            <a:r>
              <a:rPr lang="en-US" sz="2000" dirty="0" err="1"/>
              <a:t>Stableford</a:t>
            </a:r>
            <a:r>
              <a:rPr lang="en-US" sz="2000" dirty="0"/>
              <a:t> scoring</a:t>
            </a:r>
          </a:p>
          <a:p>
            <a:r>
              <a:rPr lang="en-US" sz="2000" dirty="0"/>
              <a:t>Total Score – Medal Score minus </a:t>
            </a:r>
            <a:r>
              <a:rPr lang="en-US" sz="2000" dirty="0" err="1"/>
              <a:t>Stableford</a:t>
            </a:r>
            <a:r>
              <a:rPr lang="en-US" sz="2000" dirty="0"/>
              <a:t> Points </a:t>
            </a:r>
          </a:p>
          <a:p>
            <a:r>
              <a:rPr lang="en-GB" sz="2000" dirty="0"/>
              <a:t>No Gimme’s</a:t>
            </a:r>
          </a:p>
        </p:txBody>
      </p:sp>
      <p:pic>
        <p:nvPicPr>
          <p:cNvPr id="4" name="Picture 3">
            <a:extLst>
              <a:ext uri="{FF2B5EF4-FFF2-40B4-BE49-F238E27FC236}">
                <a16:creationId xmlns:a16="http://schemas.microsoft.com/office/drawing/2014/main" id="{59F7F238-16F9-8CDA-30D9-6AE38EFA31F5}"/>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60318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BD23D-102D-5B3B-B978-31005AC02891}"/>
              </a:ext>
            </a:extLst>
          </p:cNvPr>
          <p:cNvSpPr>
            <a:spLocks noGrp="1"/>
          </p:cNvSpPr>
          <p:nvPr>
            <p:ph type="title"/>
          </p:nvPr>
        </p:nvSpPr>
        <p:spPr>
          <a:xfrm>
            <a:off x="572493" y="238539"/>
            <a:ext cx="11018520" cy="1434415"/>
          </a:xfrm>
        </p:spPr>
        <p:txBody>
          <a:bodyPr anchor="b">
            <a:normAutofit fontScale="90000"/>
          </a:bodyPr>
          <a:lstStyle/>
          <a:p>
            <a:r>
              <a:rPr lang="en-US" sz="5400" b="1" dirty="0"/>
              <a:t>Trouble</a:t>
            </a:r>
            <a:br>
              <a:rPr lang="en-US" sz="5400" b="1" dirty="0"/>
            </a:br>
            <a:r>
              <a:rPr lang="en-US" sz="1600" b="1" dirty="0"/>
              <a:t>24</a:t>
            </a:r>
            <a:r>
              <a:rPr lang="en-US" sz="1600" b="1" baseline="30000" dirty="0"/>
              <a:t>th</a:t>
            </a:r>
            <a:r>
              <a:rPr lang="en-US" sz="1600" b="1" dirty="0"/>
              <a:t> July 2024</a:t>
            </a:r>
            <a:br>
              <a:rPr lang="en-US" sz="1600" b="1" dirty="0"/>
            </a:br>
            <a:r>
              <a:rPr lang="en-US" sz="1600" b="1" dirty="0"/>
              <a:t>17:30-18:30</a:t>
            </a:r>
            <a:br>
              <a:rPr lang="en-US" sz="1600" b="1" dirty="0"/>
            </a:br>
            <a:r>
              <a:rPr lang="en-US" sz="1600" b="1" dirty="0"/>
              <a:t>Gainsborough</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E45C13B-E2A7-17EB-C89E-BCCC020AFFB5}"/>
              </a:ext>
            </a:extLst>
          </p:cNvPr>
          <p:cNvSpPr>
            <a:spLocks noGrp="1"/>
          </p:cNvSpPr>
          <p:nvPr>
            <p:ph idx="1"/>
          </p:nvPr>
        </p:nvSpPr>
        <p:spPr>
          <a:xfrm>
            <a:off x="803080" y="2284803"/>
            <a:ext cx="2402355" cy="1897180"/>
          </a:xfrm>
        </p:spPr>
        <p:txBody>
          <a:bodyPr anchor="t">
            <a:normAutofit/>
          </a:bodyPr>
          <a:lstStyle/>
          <a:p>
            <a:r>
              <a:rPr lang="en-US" sz="1600" b="1" dirty="0"/>
              <a:t>Format</a:t>
            </a:r>
            <a:r>
              <a:rPr lang="en-US" sz="1600" dirty="0"/>
              <a:t> – Stableford</a:t>
            </a:r>
          </a:p>
          <a:p>
            <a:r>
              <a:rPr lang="en-US" sz="1600" b="1" dirty="0"/>
              <a:t>Handicap</a:t>
            </a:r>
            <a:r>
              <a:rPr lang="en-US" sz="1600" dirty="0"/>
              <a:t> – Half Index</a:t>
            </a:r>
          </a:p>
          <a:p>
            <a:r>
              <a:rPr lang="en-US" sz="1600" b="1" dirty="0"/>
              <a:t>Men’s</a:t>
            </a:r>
            <a:r>
              <a:rPr lang="en-US" sz="1600" dirty="0"/>
              <a:t> – White Tee’s</a:t>
            </a:r>
          </a:p>
          <a:p>
            <a:r>
              <a:rPr lang="en-US" sz="1600" b="1" dirty="0"/>
              <a:t>Ladies</a:t>
            </a:r>
            <a:r>
              <a:rPr lang="en-US" sz="1600" dirty="0"/>
              <a:t> – Yellow Tee’s</a:t>
            </a:r>
          </a:p>
          <a:p>
            <a:endParaRPr lang="en-US" sz="1000" dirty="0"/>
          </a:p>
          <a:p>
            <a:pPr marL="0" indent="0">
              <a:buNone/>
            </a:pPr>
            <a:endParaRPr lang="en-US" sz="1000" dirty="0"/>
          </a:p>
        </p:txBody>
      </p:sp>
      <p:pic>
        <p:nvPicPr>
          <p:cNvPr id="4" name="Picture 3" descr="A yellow circle with a logo and text&#10;&#10;Description automatically generated">
            <a:extLst>
              <a:ext uri="{FF2B5EF4-FFF2-40B4-BE49-F238E27FC236}">
                <a16:creationId xmlns:a16="http://schemas.microsoft.com/office/drawing/2014/main" id="{ABDEA22E-647A-743F-F8F1-4CB8FFA6DFE3}"/>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
        <p:nvSpPr>
          <p:cNvPr id="5" name="TextBox 4">
            <a:extLst>
              <a:ext uri="{FF2B5EF4-FFF2-40B4-BE49-F238E27FC236}">
                <a16:creationId xmlns:a16="http://schemas.microsoft.com/office/drawing/2014/main" id="{B74622CD-CE4F-9694-B94D-EA6F8E1E6FB6}"/>
              </a:ext>
            </a:extLst>
          </p:cNvPr>
          <p:cNvSpPr txBox="1"/>
          <p:nvPr/>
        </p:nvSpPr>
        <p:spPr>
          <a:xfrm>
            <a:off x="3421445" y="2284803"/>
            <a:ext cx="4038203" cy="3905685"/>
          </a:xfrm>
          <a:prstGeom prst="rect">
            <a:avLst/>
          </a:prstGeom>
          <a:noFill/>
        </p:spPr>
        <p:txBody>
          <a:bodyPr wrap="square" rtlCol="0">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Rules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 The goal is to collect the least number of ‘trouble points’ possible during a round.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out of bounds = 1</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water hazard = 1</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bunker = 1</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three-putt = 1</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leaving ball in bunker = 2</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hitting from one bunker to another = 2</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four-putt = 3</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Overall Scoring – </a:t>
            </a:r>
            <a:r>
              <a:rPr kumimoji="0" lang="en-US" sz="1600" b="0" i="0" u="none" strike="noStrike" kern="1200" cap="none" spc="0" normalizeH="0" baseline="0" noProof="0" dirty="0" err="1">
                <a:ln>
                  <a:noFill/>
                </a:ln>
                <a:solidFill>
                  <a:prstClr val="black"/>
                </a:solidFill>
                <a:effectLst/>
                <a:uLnTx/>
                <a:uFillTx/>
                <a:latin typeface="Calibri" panose="020F0502020204030204"/>
                <a:ea typeface="+mn-ea"/>
                <a:cs typeface="+mn-cs"/>
              </a:rPr>
              <a:t>Stableford</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 points minus ‘trouble points’ and highest score wins</a:t>
            </a:r>
            <a:endParaRPr lang="en-US" sz="1600" dirty="0"/>
          </a:p>
        </p:txBody>
      </p:sp>
    </p:spTree>
    <p:extLst>
      <p:ext uri="{BB962C8B-B14F-4D97-AF65-F5344CB8AC3E}">
        <p14:creationId xmlns:p14="http://schemas.microsoft.com/office/powerpoint/2010/main" val="462522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88A274-9092-013A-4A8F-C9EECF5455B3}"/>
              </a:ext>
            </a:extLst>
          </p:cNvPr>
          <p:cNvSpPr>
            <a:spLocks noGrp="1"/>
          </p:cNvSpPr>
          <p:nvPr>
            <p:ph type="title"/>
          </p:nvPr>
        </p:nvSpPr>
        <p:spPr>
          <a:xfrm>
            <a:off x="572493" y="238539"/>
            <a:ext cx="11018520" cy="1434415"/>
          </a:xfrm>
        </p:spPr>
        <p:txBody>
          <a:bodyPr anchor="b">
            <a:normAutofit fontScale="90000"/>
          </a:bodyPr>
          <a:lstStyle/>
          <a:p>
            <a:r>
              <a:rPr lang="en-US" sz="5400" b="1" dirty="0"/>
              <a:t>3 Chucks &amp; a Length</a:t>
            </a:r>
            <a:br>
              <a:rPr lang="en-US" sz="5400" b="1" dirty="0"/>
            </a:br>
            <a:r>
              <a:rPr lang="en-US" sz="1600" b="1" dirty="0"/>
              <a:t>31</a:t>
            </a:r>
            <a:r>
              <a:rPr lang="en-US" sz="1600" b="1" baseline="30000" dirty="0"/>
              <a:t>st</a:t>
            </a:r>
            <a:r>
              <a:rPr lang="en-US" sz="1600" b="1" dirty="0"/>
              <a:t> July 2024</a:t>
            </a:r>
            <a:br>
              <a:rPr lang="en-US" sz="1600" b="1" dirty="0"/>
            </a:br>
            <a:r>
              <a:rPr lang="en-US" sz="1600" b="1" dirty="0"/>
              <a:t>17:30-18:30</a:t>
            </a:r>
            <a:br>
              <a:rPr lang="en-US" sz="1600" b="1" dirty="0"/>
            </a:br>
            <a:r>
              <a:rPr lang="en-US" sz="1600" b="1" dirty="0"/>
              <a:t>Constable</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B242800-3ED8-4086-08CB-235E8C01587E}"/>
              </a:ext>
            </a:extLst>
          </p:cNvPr>
          <p:cNvSpPr>
            <a:spLocks noGrp="1"/>
          </p:cNvSpPr>
          <p:nvPr>
            <p:ph idx="1"/>
          </p:nvPr>
        </p:nvSpPr>
        <p:spPr>
          <a:xfrm>
            <a:off x="572493" y="2071316"/>
            <a:ext cx="6713552" cy="4119172"/>
          </a:xfrm>
        </p:spPr>
        <p:txBody>
          <a:bodyPr anchor="t">
            <a:normAutofit/>
          </a:bodyPr>
          <a:lstStyle/>
          <a:p>
            <a:r>
              <a:rPr lang="en-US" sz="1400" b="1" dirty="0"/>
              <a:t>Format</a:t>
            </a:r>
            <a:r>
              <a:rPr lang="en-US" sz="1400" dirty="0"/>
              <a:t> – Individual Medal </a:t>
            </a:r>
          </a:p>
          <a:p>
            <a:r>
              <a:rPr lang="en-US" sz="1400" b="1" dirty="0"/>
              <a:t>Handicap</a:t>
            </a:r>
            <a:r>
              <a:rPr lang="en-US" sz="1400" dirty="0"/>
              <a:t> – Half Index</a:t>
            </a:r>
          </a:p>
          <a:p>
            <a:r>
              <a:rPr lang="en-US" sz="1400" b="1" dirty="0"/>
              <a:t>Men’s</a:t>
            </a:r>
            <a:r>
              <a:rPr lang="en-US" sz="1400" dirty="0"/>
              <a:t> – White Tee’s</a:t>
            </a:r>
          </a:p>
          <a:p>
            <a:r>
              <a:rPr lang="en-US" sz="1400" b="1" dirty="0"/>
              <a:t>Ladies</a:t>
            </a:r>
            <a:r>
              <a:rPr lang="en-US" sz="1400" dirty="0"/>
              <a:t> – Yellow Tee’s </a:t>
            </a:r>
          </a:p>
          <a:p>
            <a:endParaRPr lang="en-US" sz="1400" dirty="0"/>
          </a:p>
          <a:p>
            <a:pPr marL="0" indent="0">
              <a:buNone/>
            </a:pPr>
            <a:r>
              <a:rPr lang="en-US" sz="1400" b="1" dirty="0"/>
              <a:t>Rules</a:t>
            </a:r>
          </a:p>
          <a:p>
            <a:r>
              <a:rPr lang="en-US" sz="1400" dirty="0"/>
              <a:t>Individual Medal, each player will have 3 ‘chucks’ and a 6 foot piece of string to start with. </a:t>
            </a:r>
          </a:p>
          <a:p>
            <a:r>
              <a:rPr lang="en-US" sz="1400" dirty="0"/>
              <a:t>3 ‘Chucks’ – each player is allowed the throw the ball 3 times without counting as a shot</a:t>
            </a:r>
          </a:p>
          <a:p>
            <a:r>
              <a:rPr lang="en-US" sz="1400" dirty="0"/>
              <a:t>String – each player is given 6 foot of string – the player can use up to 6ft to move the ball instead of taking a stroke (for example, if you are 1ft from the hole), however, </a:t>
            </a:r>
            <a:r>
              <a:rPr lang="en-GB" sz="1400" b="0" i="0" u="none" strike="noStrike" dirty="0">
                <a:effectLst/>
                <a:latin typeface="Söhne"/>
              </a:rPr>
              <a:t>each time the string is used, players must tie a knot in it, and the distance moved is deducted from the original 6ft length.</a:t>
            </a:r>
            <a:r>
              <a:rPr lang="en-US" sz="1400" dirty="0"/>
              <a:t> These can be used at anytime and will not count as a shot and cannot be used back to back.</a:t>
            </a:r>
          </a:p>
        </p:txBody>
      </p:sp>
      <p:pic>
        <p:nvPicPr>
          <p:cNvPr id="4" name="Picture 3">
            <a:extLst>
              <a:ext uri="{FF2B5EF4-FFF2-40B4-BE49-F238E27FC236}">
                <a16:creationId xmlns:a16="http://schemas.microsoft.com/office/drawing/2014/main" id="{EAE4ACE5-1EA0-79F0-7D8A-9FE10A687C27}"/>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3194125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87EA3E-E41D-FB88-0466-DD6AAC32EEB0}"/>
              </a:ext>
            </a:extLst>
          </p:cNvPr>
          <p:cNvSpPr>
            <a:spLocks noGrp="1"/>
          </p:cNvSpPr>
          <p:nvPr>
            <p:ph type="title"/>
          </p:nvPr>
        </p:nvSpPr>
        <p:spPr>
          <a:xfrm>
            <a:off x="572493" y="238539"/>
            <a:ext cx="11018520" cy="1434415"/>
          </a:xfrm>
        </p:spPr>
        <p:txBody>
          <a:bodyPr anchor="b">
            <a:normAutofit fontScale="90000"/>
          </a:bodyPr>
          <a:lstStyle/>
          <a:p>
            <a:br>
              <a:rPr lang="en-US" sz="5400" b="1" dirty="0"/>
            </a:br>
            <a:br>
              <a:rPr lang="en-US" sz="5400" b="1" dirty="0"/>
            </a:br>
            <a:br>
              <a:rPr lang="en-US" sz="5400" b="1" dirty="0"/>
            </a:br>
            <a:br>
              <a:rPr lang="en-US" sz="5400" b="1" dirty="0"/>
            </a:br>
            <a:br>
              <a:rPr lang="en-US" sz="5400" b="1" dirty="0"/>
            </a:br>
            <a:br>
              <a:rPr lang="en-US" sz="5400" b="1" dirty="0"/>
            </a:br>
            <a:br>
              <a:rPr lang="en-US" sz="5400" b="1" dirty="0"/>
            </a:br>
            <a:br>
              <a:rPr lang="en-US" sz="5400" b="1" dirty="0"/>
            </a:br>
            <a:br>
              <a:rPr lang="en-US" sz="5400" b="1" dirty="0"/>
            </a:br>
            <a:br>
              <a:rPr lang="en-US" sz="5400" b="1" dirty="0"/>
            </a:br>
            <a:br>
              <a:rPr lang="en-US" sz="5400" b="1" dirty="0"/>
            </a:br>
            <a:br>
              <a:rPr lang="en-US" sz="5400" b="1" dirty="0"/>
            </a:br>
            <a:br>
              <a:rPr lang="en-US" sz="5400" b="1" dirty="0"/>
            </a:br>
            <a:br>
              <a:rPr lang="en-US" sz="5400" b="1" dirty="0"/>
            </a:br>
            <a:r>
              <a:rPr lang="en-US" sz="5400" b="1" dirty="0"/>
              <a:t>3 Tee Challenge</a:t>
            </a:r>
            <a:br>
              <a:rPr lang="en-US" sz="1600" b="1" dirty="0"/>
            </a:br>
            <a:r>
              <a:rPr lang="en-US" sz="1600" b="1" dirty="0"/>
              <a:t>7th August 2024</a:t>
            </a:r>
            <a:br>
              <a:rPr lang="en-US" sz="1600" b="1" dirty="0"/>
            </a:br>
            <a:r>
              <a:rPr lang="en-US" sz="1600" b="1" dirty="0"/>
              <a:t>17:30-18:30</a:t>
            </a:r>
            <a:br>
              <a:rPr lang="en-US" sz="1600" b="1" dirty="0"/>
            </a:br>
            <a:r>
              <a:rPr lang="en-US" sz="1600" b="1" dirty="0"/>
              <a:t>Gainsborough</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500EBD3-A27D-07DD-094A-E2F776D37A76}"/>
              </a:ext>
            </a:extLst>
          </p:cNvPr>
          <p:cNvSpPr>
            <a:spLocks noGrp="1"/>
          </p:cNvSpPr>
          <p:nvPr>
            <p:ph idx="1"/>
          </p:nvPr>
        </p:nvSpPr>
        <p:spPr>
          <a:xfrm>
            <a:off x="572493" y="2071316"/>
            <a:ext cx="6713552" cy="4119172"/>
          </a:xfrm>
        </p:spPr>
        <p:txBody>
          <a:bodyPr anchor="t">
            <a:normAutofit/>
          </a:bodyPr>
          <a:lstStyle/>
          <a:p>
            <a:r>
              <a:rPr lang="en-US" sz="2200" b="1" dirty="0"/>
              <a:t>Format</a:t>
            </a:r>
            <a:r>
              <a:rPr lang="en-US" sz="2200" dirty="0"/>
              <a:t> – Pairs </a:t>
            </a:r>
            <a:r>
              <a:rPr lang="en-US" sz="2200" dirty="0" err="1"/>
              <a:t>Betterball</a:t>
            </a:r>
            <a:r>
              <a:rPr lang="en-US" sz="2200" dirty="0"/>
              <a:t> </a:t>
            </a:r>
            <a:r>
              <a:rPr lang="en-US" sz="2200" dirty="0" err="1"/>
              <a:t>Stableford</a:t>
            </a:r>
            <a:endParaRPr lang="en-US" sz="2200" dirty="0"/>
          </a:p>
          <a:p>
            <a:r>
              <a:rPr lang="en-US" sz="2200" b="1" dirty="0"/>
              <a:t>Handicap </a:t>
            </a:r>
            <a:r>
              <a:rPr lang="en-US" sz="2200" dirty="0"/>
              <a:t>– Half Index</a:t>
            </a:r>
          </a:p>
          <a:p>
            <a:r>
              <a:rPr lang="en-US" sz="2200" b="1" dirty="0"/>
              <a:t>Men’s</a:t>
            </a:r>
            <a:r>
              <a:rPr lang="en-US" sz="2200" dirty="0"/>
              <a:t> – White Tee’s</a:t>
            </a:r>
          </a:p>
          <a:p>
            <a:r>
              <a:rPr lang="en-US" sz="2200" b="1" dirty="0"/>
              <a:t>Ladies</a:t>
            </a:r>
            <a:r>
              <a:rPr lang="en-US" sz="2200" dirty="0"/>
              <a:t> – Yellow Tee’s </a:t>
            </a:r>
          </a:p>
          <a:p>
            <a:endParaRPr lang="en-US" sz="2200" dirty="0"/>
          </a:p>
          <a:p>
            <a:pPr marL="0" indent="0">
              <a:buNone/>
            </a:pPr>
            <a:r>
              <a:rPr lang="en-US" sz="2200" b="1" dirty="0"/>
              <a:t>Rules</a:t>
            </a:r>
          </a:p>
          <a:p>
            <a:r>
              <a:rPr lang="en-US" sz="2200" dirty="0"/>
              <a:t>White Tee’s on Holes 1,4,7</a:t>
            </a:r>
          </a:p>
          <a:p>
            <a:r>
              <a:rPr lang="en-US" sz="2200" dirty="0"/>
              <a:t>Green Tee’s on Holes 2,5,8</a:t>
            </a:r>
          </a:p>
          <a:p>
            <a:r>
              <a:rPr lang="en-US" sz="2200" dirty="0"/>
              <a:t>Yellow Tee’s on Holes 3,6,9 </a:t>
            </a:r>
          </a:p>
          <a:p>
            <a:endParaRPr lang="en-GB" sz="2200" dirty="0"/>
          </a:p>
        </p:txBody>
      </p:sp>
      <p:pic>
        <p:nvPicPr>
          <p:cNvPr id="4" name="Picture 3">
            <a:extLst>
              <a:ext uri="{FF2B5EF4-FFF2-40B4-BE49-F238E27FC236}">
                <a16:creationId xmlns:a16="http://schemas.microsoft.com/office/drawing/2014/main" id="{A097E40B-369E-14B6-C154-96149337F0B3}"/>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446210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226880-1F67-06D6-A45C-B4E2B1536662}"/>
              </a:ext>
            </a:extLst>
          </p:cNvPr>
          <p:cNvSpPr>
            <a:spLocks noGrp="1"/>
          </p:cNvSpPr>
          <p:nvPr>
            <p:ph type="title"/>
          </p:nvPr>
        </p:nvSpPr>
        <p:spPr>
          <a:xfrm>
            <a:off x="572493" y="238539"/>
            <a:ext cx="11018520" cy="1434415"/>
          </a:xfrm>
        </p:spPr>
        <p:txBody>
          <a:bodyPr anchor="b">
            <a:normAutofit fontScale="90000"/>
          </a:bodyPr>
          <a:lstStyle/>
          <a:p>
            <a:r>
              <a:rPr lang="en-US" sz="5400" b="1" dirty="0"/>
              <a:t>Alternating Foursomes</a:t>
            </a:r>
            <a:br>
              <a:rPr lang="en-US" sz="5400" b="1" dirty="0"/>
            </a:br>
            <a:r>
              <a:rPr lang="en-US" sz="1600" b="1" dirty="0"/>
              <a:t>14</a:t>
            </a:r>
            <a:r>
              <a:rPr lang="en-US" sz="1600" b="1" baseline="30000" dirty="0"/>
              <a:t>th</a:t>
            </a:r>
            <a:r>
              <a:rPr lang="en-US" sz="1600" b="1" dirty="0"/>
              <a:t> August 2024</a:t>
            </a:r>
            <a:br>
              <a:rPr lang="en-US" sz="1600" b="1" dirty="0"/>
            </a:br>
            <a:r>
              <a:rPr lang="en-US" sz="1600" b="1" dirty="0"/>
              <a:t>17:30-18:30</a:t>
            </a:r>
            <a:br>
              <a:rPr lang="en-US" sz="1600" b="1" dirty="0"/>
            </a:br>
            <a:r>
              <a:rPr lang="en-US" sz="1600" b="1" dirty="0"/>
              <a:t>Constable</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C2E4B48-7D3A-8221-77BB-D277D7C9D5CF}"/>
              </a:ext>
            </a:extLst>
          </p:cNvPr>
          <p:cNvSpPr>
            <a:spLocks noGrp="1"/>
          </p:cNvSpPr>
          <p:nvPr>
            <p:ph idx="1"/>
          </p:nvPr>
        </p:nvSpPr>
        <p:spPr>
          <a:xfrm>
            <a:off x="572493" y="2071316"/>
            <a:ext cx="6713552" cy="4119172"/>
          </a:xfrm>
        </p:spPr>
        <p:txBody>
          <a:bodyPr anchor="t">
            <a:normAutofit/>
          </a:bodyPr>
          <a:lstStyle/>
          <a:p>
            <a:r>
              <a:rPr lang="en-US" sz="1900" b="1" dirty="0"/>
              <a:t>Format</a:t>
            </a:r>
            <a:r>
              <a:rPr lang="en-US" sz="1900" dirty="0"/>
              <a:t> – Alternate shots, Australian </a:t>
            </a:r>
            <a:r>
              <a:rPr lang="en-US" sz="1900" dirty="0" err="1"/>
              <a:t>Stableford</a:t>
            </a:r>
            <a:r>
              <a:rPr lang="en-US" sz="1900" dirty="0"/>
              <a:t> (Multiply Points)</a:t>
            </a:r>
          </a:p>
          <a:p>
            <a:r>
              <a:rPr lang="en-US" sz="1900" b="1" dirty="0"/>
              <a:t>Handicap</a:t>
            </a:r>
            <a:r>
              <a:rPr lang="en-US" sz="1900" dirty="0"/>
              <a:t> – Half Index</a:t>
            </a:r>
          </a:p>
          <a:p>
            <a:r>
              <a:rPr lang="en-US" sz="1900" b="1" dirty="0"/>
              <a:t>Men’s</a:t>
            </a:r>
            <a:r>
              <a:rPr lang="en-US" sz="1900" dirty="0"/>
              <a:t> – White Tee’</a:t>
            </a:r>
            <a:r>
              <a:rPr lang="en-GB" sz="1900" dirty="0"/>
              <a:t>s</a:t>
            </a:r>
          </a:p>
          <a:p>
            <a:r>
              <a:rPr lang="en-GB" sz="1900" b="1" dirty="0"/>
              <a:t>Ladies</a:t>
            </a:r>
            <a:r>
              <a:rPr lang="en-GB" sz="1900" dirty="0"/>
              <a:t> – Yellow Tee’s</a:t>
            </a:r>
          </a:p>
          <a:p>
            <a:endParaRPr lang="en-GB" sz="1900" dirty="0"/>
          </a:p>
          <a:p>
            <a:pPr marL="0" indent="0">
              <a:buNone/>
            </a:pPr>
            <a:r>
              <a:rPr lang="en-GB" sz="1900" b="1" dirty="0"/>
              <a:t>Rules</a:t>
            </a:r>
          </a:p>
          <a:p>
            <a:r>
              <a:rPr lang="en-GB" sz="1900" dirty="0"/>
              <a:t>Both players tee off, then swap to hit 2</a:t>
            </a:r>
            <a:r>
              <a:rPr lang="en-GB" sz="1900" baseline="30000" dirty="0"/>
              <a:t>nd</a:t>
            </a:r>
            <a:r>
              <a:rPr lang="en-GB" sz="1900" dirty="0"/>
              <a:t> shot, swaps again for the 3</a:t>
            </a:r>
            <a:r>
              <a:rPr lang="en-GB" sz="1900" baseline="30000" dirty="0"/>
              <a:t>rd</a:t>
            </a:r>
            <a:r>
              <a:rPr lang="en-GB" sz="1900" dirty="0"/>
              <a:t> shots and this continues until both balls are holed.</a:t>
            </a:r>
          </a:p>
          <a:p>
            <a:r>
              <a:rPr lang="en-GB" sz="1900" dirty="0"/>
              <a:t>Scoring – if player 1 gets 3 points and player 2 gets 2 points they are multiplied together and the team score would be 6 points. </a:t>
            </a:r>
          </a:p>
          <a:p>
            <a:endParaRPr lang="en-GB" sz="1900" dirty="0"/>
          </a:p>
          <a:p>
            <a:endParaRPr lang="en-US" sz="1900" dirty="0"/>
          </a:p>
        </p:txBody>
      </p:sp>
      <p:pic>
        <p:nvPicPr>
          <p:cNvPr id="4" name="Picture 3">
            <a:extLst>
              <a:ext uri="{FF2B5EF4-FFF2-40B4-BE49-F238E27FC236}">
                <a16:creationId xmlns:a16="http://schemas.microsoft.com/office/drawing/2014/main" id="{6B34DB3A-621F-2513-8B80-0A1B7660C05C}"/>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1830725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D6E4CE-9D2B-942C-9490-031877889017}"/>
              </a:ext>
            </a:extLst>
          </p:cNvPr>
          <p:cNvSpPr>
            <a:spLocks noGrp="1"/>
          </p:cNvSpPr>
          <p:nvPr>
            <p:ph type="title"/>
          </p:nvPr>
        </p:nvSpPr>
        <p:spPr>
          <a:xfrm>
            <a:off x="572493" y="238539"/>
            <a:ext cx="11018520" cy="1434415"/>
          </a:xfrm>
        </p:spPr>
        <p:txBody>
          <a:bodyPr anchor="b">
            <a:normAutofit fontScale="90000"/>
          </a:bodyPr>
          <a:lstStyle/>
          <a:p>
            <a:r>
              <a:rPr lang="en-US" sz="5400" b="1" dirty="0"/>
              <a:t>Left vs Right</a:t>
            </a:r>
            <a:br>
              <a:rPr lang="en-US" sz="5400" b="1" dirty="0"/>
            </a:br>
            <a:r>
              <a:rPr lang="en-US" sz="1600" b="1" dirty="0"/>
              <a:t>21</a:t>
            </a:r>
            <a:r>
              <a:rPr lang="en-US" sz="1600" b="1" baseline="30000" dirty="0"/>
              <a:t>st</a:t>
            </a:r>
            <a:r>
              <a:rPr lang="en-US" sz="1600" b="1" dirty="0"/>
              <a:t> August 2024	</a:t>
            </a:r>
            <a:br>
              <a:rPr lang="en-US" sz="1600" b="1" dirty="0"/>
            </a:br>
            <a:r>
              <a:rPr lang="en-US" sz="1600" b="1" dirty="0"/>
              <a:t>17:30-18:30		</a:t>
            </a:r>
            <a:br>
              <a:rPr lang="en-US" sz="1600" b="1" dirty="0"/>
            </a:br>
            <a:r>
              <a:rPr lang="en-US" sz="1600" b="1" dirty="0"/>
              <a:t>Constable	</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AD1DA83-907D-E1EB-E7B5-1F278068F4E4}"/>
              </a:ext>
            </a:extLst>
          </p:cNvPr>
          <p:cNvSpPr>
            <a:spLocks noGrp="1"/>
          </p:cNvSpPr>
          <p:nvPr>
            <p:ph idx="1"/>
          </p:nvPr>
        </p:nvSpPr>
        <p:spPr>
          <a:xfrm>
            <a:off x="426189" y="1911493"/>
            <a:ext cx="2707155" cy="2116636"/>
          </a:xfrm>
        </p:spPr>
        <p:txBody>
          <a:bodyPr anchor="t">
            <a:normAutofit/>
          </a:bodyPr>
          <a:lstStyle/>
          <a:p>
            <a:pPr marL="0" indent="0">
              <a:buNone/>
            </a:pPr>
            <a:endParaRPr lang="en-US" sz="1000" dirty="0">
              <a:effectLst/>
              <a:ea typeface="Times New Roman" panose="02020603050405020304" pitchFamily="18" charset="0"/>
            </a:endParaRPr>
          </a:p>
          <a:p>
            <a:r>
              <a:rPr lang="en-US" sz="1600" b="1" dirty="0">
                <a:ea typeface="Times New Roman" panose="02020603050405020304" pitchFamily="18" charset="0"/>
              </a:rPr>
              <a:t>Format </a:t>
            </a:r>
            <a:r>
              <a:rPr lang="en-US" sz="1600" dirty="0">
                <a:ea typeface="Times New Roman" panose="02020603050405020304" pitchFamily="18" charset="0"/>
              </a:rPr>
              <a:t>– Individual Points</a:t>
            </a:r>
          </a:p>
          <a:p>
            <a:r>
              <a:rPr lang="en-US" sz="1600" dirty="0">
                <a:ea typeface="Times New Roman" panose="02020603050405020304" pitchFamily="18" charset="0"/>
              </a:rPr>
              <a:t>Half handicap index</a:t>
            </a:r>
          </a:p>
          <a:p>
            <a:r>
              <a:rPr lang="en-US" sz="1600" b="1" dirty="0">
                <a:ea typeface="Times New Roman" panose="02020603050405020304" pitchFamily="18" charset="0"/>
              </a:rPr>
              <a:t>Men’s</a:t>
            </a:r>
            <a:r>
              <a:rPr lang="en-US" sz="1600" dirty="0">
                <a:ea typeface="Times New Roman" panose="02020603050405020304" pitchFamily="18" charset="0"/>
              </a:rPr>
              <a:t> – White Tee’s</a:t>
            </a:r>
          </a:p>
          <a:p>
            <a:r>
              <a:rPr lang="en-US" sz="1600" b="1" dirty="0">
                <a:ea typeface="Times New Roman" panose="02020603050405020304" pitchFamily="18" charset="0"/>
              </a:rPr>
              <a:t>Ladies</a:t>
            </a:r>
            <a:r>
              <a:rPr lang="en-US" sz="1600" dirty="0">
                <a:ea typeface="Times New Roman" panose="02020603050405020304" pitchFamily="18" charset="0"/>
              </a:rPr>
              <a:t> – Green Tee’s</a:t>
            </a:r>
          </a:p>
          <a:p>
            <a:pPr marL="0" indent="0">
              <a:buNone/>
            </a:pPr>
            <a:endParaRPr lang="en-US" sz="1000" dirty="0">
              <a:effectLst/>
              <a:latin typeface="Arial" panose="020B0604020202020204" pitchFamily="34" charset="0"/>
              <a:ea typeface="Times New Roman" panose="02020603050405020304" pitchFamily="18" charset="0"/>
            </a:endParaRPr>
          </a:p>
        </p:txBody>
      </p:sp>
      <p:pic>
        <p:nvPicPr>
          <p:cNvPr id="4" name="Picture 3">
            <a:extLst>
              <a:ext uri="{FF2B5EF4-FFF2-40B4-BE49-F238E27FC236}">
                <a16:creationId xmlns:a16="http://schemas.microsoft.com/office/drawing/2014/main" id="{8FB50406-2B9B-01E3-D07C-F4FD9D6A781E}"/>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729728" y="2093975"/>
            <a:ext cx="3861285" cy="4013587"/>
          </a:xfrm>
          <a:prstGeom prst="rect">
            <a:avLst/>
          </a:prstGeom>
        </p:spPr>
      </p:pic>
      <p:sp>
        <p:nvSpPr>
          <p:cNvPr id="5" name="TextBox 4">
            <a:extLst>
              <a:ext uri="{FF2B5EF4-FFF2-40B4-BE49-F238E27FC236}">
                <a16:creationId xmlns:a16="http://schemas.microsoft.com/office/drawing/2014/main" id="{7EEBC83A-41FC-98DA-312F-3DB928EBF451}"/>
              </a:ext>
            </a:extLst>
          </p:cNvPr>
          <p:cNvSpPr txBox="1"/>
          <p:nvPr/>
        </p:nvSpPr>
        <p:spPr>
          <a:xfrm>
            <a:off x="3133344" y="2093976"/>
            <a:ext cx="4389120" cy="3570208"/>
          </a:xfrm>
          <a:prstGeom prst="rect">
            <a:avLst/>
          </a:prstGeom>
          <a:noFill/>
        </p:spPr>
        <p:txBody>
          <a:bodyPr wrap="square" rtlCol="0">
            <a:spAutoFit/>
          </a:bodyPr>
          <a:lstStyle/>
          <a:p>
            <a:pPr marL="0" indent="0">
              <a:buNone/>
            </a:pPr>
            <a:r>
              <a:rPr lang="en-US" sz="1600" b="1" dirty="0">
                <a:ea typeface="Times New Roman" panose="02020603050405020304" pitchFamily="18" charset="0"/>
              </a:rPr>
              <a:t>Rules</a:t>
            </a:r>
            <a:endParaRPr lang="en-US" sz="1600" b="1" dirty="0">
              <a:effectLst/>
              <a:ea typeface="Times New Roman" panose="02020603050405020304" pitchFamily="18" charset="0"/>
            </a:endParaRPr>
          </a:p>
          <a:p>
            <a:pPr marL="285750" indent="-285750">
              <a:buFont typeface="Arial" panose="020B0604020202020204" pitchFamily="34" charset="0"/>
              <a:buChar char="•"/>
            </a:pPr>
            <a:r>
              <a:rPr lang="en-US" sz="1400" dirty="0">
                <a:effectLst/>
                <a:ea typeface="Times New Roman" panose="02020603050405020304" pitchFamily="18" charset="0"/>
              </a:rPr>
              <a:t>All 4 players tee off, the 2 furthest left are partners &amp; 2 furthest right are partners for that hole</a:t>
            </a:r>
            <a:endParaRPr lang="en-GB" sz="1400" dirty="0">
              <a:effectLst/>
              <a:ea typeface="Times New Roman" panose="02020603050405020304" pitchFamily="18" charset="0"/>
            </a:endParaRPr>
          </a:p>
          <a:p>
            <a:pPr marL="285750" indent="-285750">
              <a:buFont typeface="Arial" panose="020B0604020202020204" pitchFamily="34" charset="0"/>
              <a:buChar char="•"/>
            </a:pPr>
            <a:r>
              <a:rPr lang="en-US" sz="1400" dirty="0">
                <a:effectLst/>
                <a:ea typeface="Times New Roman" panose="02020603050405020304" pitchFamily="18" charset="0"/>
              </a:rPr>
              <a:t>Partners could change every hole</a:t>
            </a:r>
          </a:p>
          <a:p>
            <a:pPr marL="285750" indent="-285750">
              <a:buFont typeface="Arial" panose="020B0604020202020204" pitchFamily="34" charset="0"/>
              <a:buChar char="•"/>
            </a:pPr>
            <a:r>
              <a:rPr lang="en-US" sz="1400" dirty="0">
                <a:effectLst/>
                <a:ea typeface="Times New Roman" panose="02020603050405020304" pitchFamily="18" charset="0"/>
              </a:rPr>
              <a:t>Points are awarded for </a:t>
            </a:r>
            <a:r>
              <a:rPr lang="en-US" sz="1400" b="1" dirty="0">
                <a:effectLst/>
                <a:ea typeface="Times New Roman" panose="02020603050405020304" pitchFamily="18" charset="0"/>
              </a:rPr>
              <a:t>difference between lowest team score and highest team score</a:t>
            </a:r>
            <a:endParaRPr lang="en-GB" sz="1400" dirty="0">
              <a:effectLst/>
              <a:ea typeface="Times New Roman" panose="02020603050405020304" pitchFamily="18" charset="0"/>
            </a:endParaRPr>
          </a:p>
          <a:p>
            <a:pPr marL="285750" indent="-285750">
              <a:buFont typeface="Arial" panose="020B0604020202020204" pitchFamily="34" charset="0"/>
              <a:buChar char="•"/>
            </a:pPr>
            <a:r>
              <a:rPr lang="en-US" sz="1400" dirty="0">
                <a:effectLst/>
                <a:ea typeface="Times New Roman" panose="02020603050405020304" pitchFamily="18" charset="0"/>
              </a:rPr>
              <a:t>If player A makes a 4 and player B makes a 5 their score for that hole is 54, if player C makes 6 and player D makes 5 their score for that hole would be 65 so players A &amp; B would get 11 points.</a:t>
            </a:r>
            <a:endParaRPr lang="en-GB" sz="1400" dirty="0">
              <a:effectLst/>
              <a:ea typeface="Times New Roman" panose="02020603050405020304" pitchFamily="18" charset="0"/>
            </a:endParaRPr>
          </a:p>
          <a:p>
            <a:pPr marL="285750" indent="-285750">
              <a:buFont typeface="Arial" panose="020B0604020202020204" pitchFamily="34" charset="0"/>
              <a:buChar char="•"/>
            </a:pPr>
            <a:r>
              <a:rPr lang="en-US" sz="1400" dirty="0">
                <a:effectLst/>
                <a:ea typeface="Times New Roman" panose="02020603050405020304" pitchFamily="18" charset="0"/>
              </a:rPr>
              <a:t>Only exception to this is one player makes a birdie where the team score would reverse so lower number is first e.g. if player A makes 3(birdie) and player B makes 5 their team score would be 35.</a:t>
            </a:r>
            <a:endParaRPr lang="en-GB" sz="1400" dirty="0">
              <a:effectLst/>
              <a:ea typeface="Times New Roman" panose="02020603050405020304" pitchFamily="18" charset="0"/>
            </a:endParaRPr>
          </a:p>
          <a:p>
            <a:pPr marL="285750" indent="-285750">
              <a:buFont typeface="Arial" panose="020B0604020202020204" pitchFamily="34" charset="0"/>
              <a:buChar char="•"/>
            </a:pPr>
            <a:r>
              <a:rPr lang="en-US" sz="1400" dirty="0">
                <a:effectLst/>
                <a:ea typeface="Times New Roman" panose="02020603050405020304" pitchFamily="18" charset="0"/>
              </a:rPr>
              <a:t>Player with most points at the end wins.</a:t>
            </a:r>
            <a:endParaRPr lang="en-GB" sz="1400" dirty="0">
              <a:effectLst/>
              <a:ea typeface="Times New Roman" panose="02020603050405020304" pitchFamily="18" charset="0"/>
            </a:endParaRPr>
          </a:p>
          <a:p>
            <a:pPr marL="285750" indent="-285750">
              <a:buFont typeface="Arial" panose="020B0604020202020204" pitchFamily="34" charset="0"/>
              <a:buChar char="•"/>
            </a:pPr>
            <a:r>
              <a:rPr lang="en-GB" sz="1400" dirty="0"/>
              <a:t>No Gimme’s</a:t>
            </a:r>
          </a:p>
        </p:txBody>
      </p:sp>
    </p:spTree>
    <p:extLst>
      <p:ext uri="{BB962C8B-B14F-4D97-AF65-F5344CB8AC3E}">
        <p14:creationId xmlns:p14="http://schemas.microsoft.com/office/powerpoint/2010/main" val="4061426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BBD6A7-84DA-9ADC-5659-1D90D85341B3}"/>
              </a:ext>
            </a:extLst>
          </p:cNvPr>
          <p:cNvSpPr>
            <a:spLocks noGrp="1"/>
          </p:cNvSpPr>
          <p:nvPr>
            <p:ph type="title"/>
          </p:nvPr>
        </p:nvSpPr>
        <p:spPr>
          <a:xfrm>
            <a:off x="572493" y="238539"/>
            <a:ext cx="11018520" cy="1434415"/>
          </a:xfrm>
        </p:spPr>
        <p:txBody>
          <a:bodyPr anchor="b">
            <a:normAutofit/>
          </a:bodyPr>
          <a:lstStyle/>
          <a:p>
            <a:r>
              <a:rPr lang="en-US" sz="5400" b="1" dirty="0"/>
              <a:t>Fixture List</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D2E50BE-2B27-6B14-5A20-9ECA17BCE435}"/>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graphicFrame>
        <p:nvGraphicFramePr>
          <p:cNvPr id="8" name="Content Placeholder 7">
            <a:extLst>
              <a:ext uri="{FF2B5EF4-FFF2-40B4-BE49-F238E27FC236}">
                <a16:creationId xmlns:a16="http://schemas.microsoft.com/office/drawing/2014/main" id="{7CEFF308-A555-8042-7A69-184CBF009686}"/>
              </a:ext>
            </a:extLst>
          </p:cNvPr>
          <p:cNvGraphicFramePr>
            <a:graphicFrameLocks noGrp="1"/>
          </p:cNvGraphicFramePr>
          <p:nvPr>
            <p:ph idx="1"/>
            <p:extLst>
              <p:ext uri="{D42A27DB-BD31-4B8C-83A1-F6EECF244321}">
                <p14:modId xmlns:p14="http://schemas.microsoft.com/office/powerpoint/2010/main" val="1540479030"/>
              </p:ext>
            </p:extLst>
          </p:nvPr>
        </p:nvGraphicFramePr>
        <p:xfrm>
          <a:off x="1028122" y="2093976"/>
          <a:ext cx="6277840" cy="3840480"/>
        </p:xfrm>
        <a:graphic>
          <a:graphicData uri="http://schemas.openxmlformats.org/drawingml/2006/table">
            <a:tbl>
              <a:tblPr>
                <a:tableStyleId>{5C22544A-7EE6-4342-B048-85BDC9FD1C3A}</a:tableStyleId>
              </a:tblPr>
              <a:tblGrid>
                <a:gridCol w="1369984">
                  <a:extLst>
                    <a:ext uri="{9D8B030D-6E8A-4147-A177-3AD203B41FA5}">
                      <a16:colId xmlns:a16="http://schemas.microsoft.com/office/drawing/2014/main" val="2797184835"/>
                    </a:ext>
                  </a:extLst>
                </a:gridCol>
                <a:gridCol w="1008670">
                  <a:extLst>
                    <a:ext uri="{9D8B030D-6E8A-4147-A177-3AD203B41FA5}">
                      <a16:colId xmlns:a16="http://schemas.microsoft.com/office/drawing/2014/main" val="3028865149"/>
                    </a:ext>
                  </a:extLst>
                </a:gridCol>
                <a:gridCol w="2438873">
                  <a:extLst>
                    <a:ext uri="{9D8B030D-6E8A-4147-A177-3AD203B41FA5}">
                      <a16:colId xmlns:a16="http://schemas.microsoft.com/office/drawing/2014/main" val="649155669"/>
                    </a:ext>
                  </a:extLst>
                </a:gridCol>
                <a:gridCol w="1460313">
                  <a:extLst>
                    <a:ext uri="{9D8B030D-6E8A-4147-A177-3AD203B41FA5}">
                      <a16:colId xmlns:a16="http://schemas.microsoft.com/office/drawing/2014/main" val="1876409355"/>
                    </a:ext>
                  </a:extLst>
                </a:gridCol>
              </a:tblGrid>
              <a:tr h="256032">
                <a:tc>
                  <a:txBody>
                    <a:bodyPr/>
                    <a:lstStyle/>
                    <a:p>
                      <a:pPr algn="ctr" fontAlgn="t"/>
                      <a:r>
                        <a:rPr lang="en-GB" sz="1100" b="1" u="none" strike="noStrike" dirty="0">
                          <a:effectLst/>
                        </a:rPr>
                        <a:t>Date</a:t>
                      </a:r>
                      <a:endParaRPr lang="en-GB" sz="1100" b="1"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b="1" u="none" strike="noStrike" dirty="0">
                          <a:effectLst/>
                        </a:rPr>
                        <a:t>Tee Time</a:t>
                      </a:r>
                      <a:endParaRPr lang="en-GB" sz="1100" b="1"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b="1" u="none" strike="noStrike" dirty="0">
                          <a:effectLst/>
                        </a:rPr>
                        <a:t>Format</a:t>
                      </a:r>
                      <a:endParaRPr lang="en-GB" sz="1100" b="1"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b="1" u="none" strike="noStrike" dirty="0">
                          <a:effectLst/>
                        </a:rPr>
                        <a:t>Course</a:t>
                      </a:r>
                      <a:endParaRPr lang="en-GB" sz="1100" b="1" i="0" u="none" strike="noStrike" dirty="0">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3276159006"/>
                  </a:ext>
                </a:extLst>
              </a:tr>
              <a:tr h="256032">
                <a:tc>
                  <a:txBody>
                    <a:bodyPr/>
                    <a:lstStyle/>
                    <a:p>
                      <a:pPr algn="ctr" fontAlgn="t"/>
                      <a:r>
                        <a:rPr lang="en-GB" sz="1100" u="none" strike="noStrike" dirty="0">
                          <a:effectLst/>
                        </a:rPr>
                        <a:t>29 May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US" sz="1100" u="none" strike="noStrike">
                          <a:effectLst/>
                        </a:rPr>
                        <a:t>3 Clubs &amp; a Putter Scramble</a:t>
                      </a:r>
                      <a:endParaRPr lang="en-US"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Constable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1722132620"/>
                  </a:ext>
                </a:extLst>
              </a:tr>
              <a:tr h="256032">
                <a:tc>
                  <a:txBody>
                    <a:bodyPr/>
                    <a:lstStyle/>
                    <a:p>
                      <a:pPr algn="ctr" fontAlgn="t"/>
                      <a:r>
                        <a:rPr lang="en-GB" sz="1100" u="none" strike="noStrike" dirty="0">
                          <a:effectLst/>
                        </a:rPr>
                        <a:t>05 June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dirty="0">
                          <a:effectLst/>
                        </a:rPr>
                        <a:t>Club Roulette</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Gainsborough</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3917338121"/>
                  </a:ext>
                </a:extLst>
              </a:tr>
              <a:tr h="256032">
                <a:tc>
                  <a:txBody>
                    <a:bodyPr/>
                    <a:lstStyle/>
                    <a:p>
                      <a:pPr algn="ctr" fontAlgn="t"/>
                      <a:r>
                        <a:rPr lang="en-GB" sz="1100" u="none" strike="noStrike" dirty="0">
                          <a:effectLst/>
                        </a:rPr>
                        <a:t>12 June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Formula 1 Golf</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Gainsborough</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2630122895"/>
                  </a:ext>
                </a:extLst>
              </a:tr>
              <a:tr h="256032">
                <a:tc>
                  <a:txBody>
                    <a:bodyPr/>
                    <a:lstStyle/>
                    <a:p>
                      <a:pPr algn="ctr" fontAlgn="t"/>
                      <a:r>
                        <a:rPr lang="en-GB" sz="1100" u="none" strike="noStrike" dirty="0">
                          <a:effectLst/>
                        </a:rPr>
                        <a:t>19 June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Blue Tee Challenge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Constable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379275523"/>
                  </a:ext>
                </a:extLst>
              </a:tr>
              <a:tr h="256032">
                <a:tc>
                  <a:txBody>
                    <a:bodyPr/>
                    <a:lstStyle/>
                    <a:p>
                      <a:pPr algn="ctr" fontAlgn="t"/>
                      <a:r>
                        <a:rPr lang="en-GB" sz="1100" u="none" strike="noStrike" dirty="0">
                          <a:effectLst/>
                        </a:rPr>
                        <a:t>26 June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Left vs Right</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Gainsborough</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1191768073"/>
                  </a:ext>
                </a:extLst>
              </a:tr>
              <a:tr h="256032">
                <a:tc>
                  <a:txBody>
                    <a:bodyPr/>
                    <a:lstStyle/>
                    <a:p>
                      <a:pPr algn="ctr" fontAlgn="t"/>
                      <a:r>
                        <a:rPr lang="en-GB" sz="1100" u="none" strike="noStrike" dirty="0">
                          <a:effectLst/>
                        </a:rPr>
                        <a:t>03 July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Golf Week</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3787755405"/>
                  </a:ext>
                </a:extLst>
              </a:tr>
              <a:tr h="256032">
                <a:tc>
                  <a:txBody>
                    <a:bodyPr/>
                    <a:lstStyle/>
                    <a:p>
                      <a:pPr algn="ctr" fontAlgn="t"/>
                      <a:r>
                        <a:rPr lang="en-GB" sz="1100" u="none" strike="noStrike" dirty="0">
                          <a:effectLst/>
                        </a:rPr>
                        <a:t>10 July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6 Person Scramble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Constable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1182247517"/>
                  </a:ext>
                </a:extLst>
              </a:tr>
              <a:tr h="256032">
                <a:tc>
                  <a:txBody>
                    <a:bodyPr/>
                    <a:lstStyle/>
                    <a:p>
                      <a:pPr algn="ctr" fontAlgn="t"/>
                      <a:r>
                        <a:rPr lang="en-GB" sz="1100" u="none" strike="noStrike" dirty="0">
                          <a:effectLst/>
                        </a:rPr>
                        <a:t>17 July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3 Scramble, 3 Foursomes, 3 Bball</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Gainsborough</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1433453902"/>
                  </a:ext>
                </a:extLst>
              </a:tr>
              <a:tr h="256032">
                <a:tc>
                  <a:txBody>
                    <a:bodyPr/>
                    <a:lstStyle/>
                    <a:p>
                      <a:pPr algn="ctr" fontAlgn="t"/>
                      <a:r>
                        <a:rPr lang="en-GB" sz="1100" u="none" strike="noStrike" dirty="0">
                          <a:effectLst/>
                        </a:rPr>
                        <a:t>24 July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Medalford</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Constable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414315008"/>
                  </a:ext>
                </a:extLst>
              </a:tr>
              <a:tr h="256032">
                <a:tc>
                  <a:txBody>
                    <a:bodyPr/>
                    <a:lstStyle/>
                    <a:p>
                      <a:pPr algn="ctr" fontAlgn="t"/>
                      <a:r>
                        <a:rPr lang="en-GB" sz="1100" u="none" strike="noStrike" dirty="0">
                          <a:effectLst/>
                        </a:rPr>
                        <a:t>31 July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Trouble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Gainsborough</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4194382563"/>
                  </a:ext>
                </a:extLst>
              </a:tr>
              <a:tr h="256032">
                <a:tc>
                  <a:txBody>
                    <a:bodyPr/>
                    <a:lstStyle/>
                    <a:p>
                      <a:pPr algn="ctr" fontAlgn="t"/>
                      <a:r>
                        <a:rPr lang="en-GB" sz="1100" u="none" strike="noStrike" dirty="0">
                          <a:effectLst/>
                        </a:rPr>
                        <a:t>07 August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3 Chucks &amp; a length</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Constable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3536203745"/>
                  </a:ext>
                </a:extLst>
              </a:tr>
              <a:tr h="256032">
                <a:tc>
                  <a:txBody>
                    <a:bodyPr/>
                    <a:lstStyle/>
                    <a:p>
                      <a:pPr algn="ctr" fontAlgn="t"/>
                      <a:r>
                        <a:rPr lang="en-GB" sz="1100" u="none" strike="noStrike" dirty="0">
                          <a:effectLst/>
                        </a:rPr>
                        <a:t>14 August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3 Tee Challenge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Gainsborough</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1086388140"/>
                  </a:ext>
                </a:extLst>
              </a:tr>
              <a:tr h="256032">
                <a:tc>
                  <a:txBody>
                    <a:bodyPr/>
                    <a:lstStyle/>
                    <a:p>
                      <a:pPr algn="ctr" fontAlgn="t"/>
                      <a:r>
                        <a:rPr lang="en-GB" sz="1100" u="none" strike="noStrike" dirty="0">
                          <a:effectLst/>
                        </a:rPr>
                        <a:t>21 August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dirty="0">
                          <a:effectLst/>
                        </a:rPr>
                        <a:t>Alternating Foursomes</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Constable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3473111111"/>
                  </a:ext>
                </a:extLst>
              </a:tr>
              <a:tr h="256032">
                <a:tc>
                  <a:txBody>
                    <a:bodyPr/>
                    <a:lstStyle/>
                    <a:p>
                      <a:pPr algn="ctr" fontAlgn="t"/>
                      <a:r>
                        <a:rPr lang="en-GB" sz="1100" u="none" strike="noStrike" dirty="0">
                          <a:effectLst/>
                        </a:rPr>
                        <a:t>28 August 2024</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17:30-18:30</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a:effectLst/>
                        </a:rPr>
                        <a:t>Green Keepers Revenge</a:t>
                      </a:r>
                      <a:endParaRPr lang="en-GB" sz="1100" b="0" i="0" u="none" strike="noStrike">
                        <a:solidFill>
                          <a:srgbClr val="000000"/>
                        </a:solidFill>
                        <a:effectLst/>
                        <a:latin typeface="Calibri" panose="020F0502020204030204" pitchFamily="34" charset="0"/>
                      </a:endParaRPr>
                    </a:p>
                  </a:txBody>
                  <a:tcPr marL="7620" marR="7620" marT="7620" marB="0">
                    <a:solidFill>
                      <a:schemeClr val="bg1"/>
                    </a:solidFill>
                  </a:tcPr>
                </a:tc>
                <a:tc>
                  <a:txBody>
                    <a:bodyPr/>
                    <a:lstStyle/>
                    <a:p>
                      <a:pPr algn="ctr" fontAlgn="t"/>
                      <a:r>
                        <a:rPr lang="en-GB" sz="1100" u="none" strike="noStrike" dirty="0">
                          <a:effectLst/>
                        </a:rPr>
                        <a:t>Constable</a:t>
                      </a:r>
                      <a:endParaRPr lang="en-GB" sz="1100" b="0" i="0" u="none" strike="noStrike" dirty="0">
                        <a:solidFill>
                          <a:srgbClr val="000000"/>
                        </a:solidFill>
                        <a:effectLst/>
                        <a:latin typeface="Calibri" panose="020F0502020204030204" pitchFamily="34" charset="0"/>
                      </a:endParaRPr>
                    </a:p>
                  </a:txBody>
                  <a:tcPr marL="7620" marR="7620" marT="7620" marB="0">
                    <a:solidFill>
                      <a:schemeClr val="bg1"/>
                    </a:solidFill>
                  </a:tcPr>
                </a:tc>
                <a:extLst>
                  <a:ext uri="{0D108BD9-81ED-4DB2-BD59-A6C34878D82A}">
                    <a16:rowId xmlns:a16="http://schemas.microsoft.com/office/drawing/2014/main" val="3978784428"/>
                  </a:ext>
                </a:extLst>
              </a:tr>
            </a:tbl>
          </a:graphicData>
        </a:graphic>
      </p:graphicFrame>
    </p:spTree>
    <p:extLst>
      <p:ext uri="{BB962C8B-B14F-4D97-AF65-F5344CB8AC3E}">
        <p14:creationId xmlns:p14="http://schemas.microsoft.com/office/powerpoint/2010/main" val="729657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226880-1F67-06D6-A45C-B4E2B1536662}"/>
              </a:ext>
            </a:extLst>
          </p:cNvPr>
          <p:cNvSpPr>
            <a:spLocks noGrp="1"/>
          </p:cNvSpPr>
          <p:nvPr>
            <p:ph type="title"/>
          </p:nvPr>
        </p:nvSpPr>
        <p:spPr>
          <a:xfrm>
            <a:off x="572493" y="238539"/>
            <a:ext cx="11018520" cy="1434415"/>
          </a:xfrm>
        </p:spPr>
        <p:txBody>
          <a:bodyPr anchor="b">
            <a:normAutofit/>
          </a:bodyPr>
          <a:lstStyle/>
          <a:p>
            <a:r>
              <a:rPr lang="en-US" sz="5400" b="1" dirty="0"/>
              <a:t>Order of Merit</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C2E4B48-7D3A-8221-77BB-D277D7C9D5CF}"/>
              </a:ext>
            </a:extLst>
          </p:cNvPr>
          <p:cNvSpPr>
            <a:spLocks noGrp="1"/>
          </p:cNvSpPr>
          <p:nvPr>
            <p:ph idx="1"/>
          </p:nvPr>
        </p:nvSpPr>
        <p:spPr>
          <a:xfrm>
            <a:off x="572493" y="2071316"/>
            <a:ext cx="6713552" cy="4119172"/>
          </a:xfrm>
        </p:spPr>
        <p:txBody>
          <a:bodyPr anchor="t">
            <a:normAutofit fontScale="92500" lnSpcReduction="10000"/>
          </a:bodyPr>
          <a:lstStyle/>
          <a:p>
            <a:pPr>
              <a:lnSpc>
                <a:spcPct val="105000"/>
              </a:lnSpc>
              <a:spcAft>
                <a:spcPts val="800"/>
              </a:spcAft>
            </a:pPr>
            <a:r>
              <a:rPr lang="en-GB" sz="1200" dirty="0">
                <a:effectLst/>
                <a:latin typeface="Calibri" panose="020F0502020204030204" pitchFamily="34" charset="0"/>
                <a:ea typeface="Calibri" panose="020F0502020204030204" pitchFamily="34" charset="0"/>
              </a:rPr>
              <a:t>Each event, whether it’s a team or individual competition, will have points awarded to the top 5 places.</a:t>
            </a:r>
          </a:p>
          <a:p>
            <a:pPr>
              <a:lnSpc>
                <a:spcPct val="105000"/>
              </a:lnSpc>
              <a:spcAft>
                <a:spcPts val="800"/>
              </a:spcAft>
            </a:pPr>
            <a:r>
              <a:rPr lang="en-GB" sz="1200" dirty="0">
                <a:solidFill>
                  <a:srgbClr val="000000"/>
                </a:solidFill>
                <a:effectLst/>
                <a:latin typeface="Calibri" panose="020F0502020204030204" pitchFamily="34" charset="0"/>
                <a:ea typeface="Calibri" panose="020F0502020204030204" pitchFamily="34" charset="0"/>
              </a:rPr>
              <a:t>These scores will be tallied over the season and an overall individual winner will be announced at the end of the summer.</a:t>
            </a:r>
            <a:endParaRPr lang="en-GB" sz="1200" dirty="0">
              <a:effectLst/>
              <a:latin typeface="Calibri" panose="020F0502020204030204" pitchFamily="34" charset="0"/>
              <a:ea typeface="Calibri" panose="020F0502020204030204" pitchFamily="34" charset="0"/>
            </a:endParaRPr>
          </a:p>
          <a:p>
            <a:pPr>
              <a:lnSpc>
                <a:spcPct val="105000"/>
              </a:lnSpc>
              <a:spcAft>
                <a:spcPts val="800"/>
              </a:spcAft>
            </a:pPr>
            <a:r>
              <a:rPr lang="en-US" sz="1200" dirty="0">
                <a:effectLst/>
                <a:latin typeface="Calibri" panose="020F0502020204030204" pitchFamily="34" charset="0"/>
                <a:ea typeface="Calibri" panose="020F0502020204030204" pitchFamily="34" charset="0"/>
              </a:rPr>
              <a:t>The top 5 places will be scored in the following way:</a:t>
            </a:r>
            <a:endParaRPr lang="en-GB" sz="1200" dirty="0">
              <a:effectLst/>
              <a:latin typeface="Calibri" panose="020F0502020204030204" pitchFamily="34" charset="0"/>
              <a:ea typeface="Calibri" panose="020F0502020204030204" pitchFamily="34" charset="0"/>
            </a:endParaRPr>
          </a:p>
          <a:p>
            <a:pPr marL="0" indent="0">
              <a:lnSpc>
                <a:spcPts val="1155"/>
              </a:lnSpc>
              <a:spcAft>
                <a:spcPts val="800"/>
              </a:spcAft>
              <a:buNone/>
            </a:pPr>
            <a:r>
              <a:rPr lang="en-US" sz="1200" dirty="0">
                <a:effectLst/>
                <a:latin typeface="Calibri" panose="020F0502020204030204" pitchFamily="34" charset="0"/>
                <a:ea typeface="Calibri" panose="020F0502020204030204" pitchFamily="34" charset="0"/>
              </a:rPr>
              <a:t>	1</a:t>
            </a:r>
            <a:r>
              <a:rPr lang="en-US" sz="1200" baseline="30000" dirty="0">
                <a:effectLst/>
                <a:latin typeface="Calibri" panose="020F0502020204030204" pitchFamily="34" charset="0"/>
                <a:ea typeface="Calibri" panose="020F0502020204030204" pitchFamily="34" charset="0"/>
              </a:rPr>
              <a:t>st</a:t>
            </a:r>
            <a:r>
              <a:rPr lang="en-US" sz="1200" dirty="0">
                <a:effectLst/>
                <a:latin typeface="Calibri" panose="020F0502020204030204" pitchFamily="34" charset="0"/>
                <a:ea typeface="Calibri" panose="020F0502020204030204" pitchFamily="34" charset="0"/>
              </a:rPr>
              <a:t> – 10 points</a:t>
            </a:r>
          </a:p>
          <a:p>
            <a:pPr marL="0" indent="0">
              <a:lnSpc>
                <a:spcPts val="1155"/>
              </a:lnSpc>
              <a:spcAft>
                <a:spcPts val="800"/>
              </a:spcAft>
              <a:buNone/>
            </a:pPr>
            <a:r>
              <a:rPr lang="en-US" sz="1200" dirty="0">
                <a:effectLst/>
                <a:latin typeface="Calibri" panose="020F0502020204030204" pitchFamily="34" charset="0"/>
                <a:ea typeface="Calibri" panose="020F0502020204030204" pitchFamily="34" charset="0"/>
              </a:rPr>
              <a:t>	2</a:t>
            </a:r>
            <a:r>
              <a:rPr lang="en-US" sz="1200" baseline="30000" dirty="0">
                <a:effectLst/>
                <a:latin typeface="Calibri" panose="020F0502020204030204" pitchFamily="34" charset="0"/>
                <a:ea typeface="Calibri" panose="020F0502020204030204" pitchFamily="34" charset="0"/>
              </a:rPr>
              <a:t>nd</a:t>
            </a:r>
            <a:r>
              <a:rPr lang="en-US" sz="1200" dirty="0">
                <a:effectLst/>
                <a:latin typeface="Calibri" panose="020F0502020204030204" pitchFamily="34" charset="0"/>
                <a:ea typeface="Calibri" panose="020F0502020204030204" pitchFamily="34" charset="0"/>
              </a:rPr>
              <a:t> – 8 points</a:t>
            </a:r>
            <a:endParaRPr lang="en-GB" sz="1200" dirty="0">
              <a:effectLst/>
              <a:latin typeface="Calibri" panose="020F0502020204030204" pitchFamily="34" charset="0"/>
              <a:ea typeface="Calibri" panose="020F0502020204030204" pitchFamily="34" charset="0"/>
            </a:endParaRPr>
          </a:p>
          <a:p>
            <a:pPr marL="0" indent="0">
              <a:lnSpc>
                <a:spcPts val="1155"/>
              </a:lnSpc>
              <a:spcAft>
                <a:spcPts val="800"/>
              </a:spcAft>
              <a:buNone/>
            </a:pPr>
            <a:r>
              <a:rPr lang="en-US" sz="1200" dirty="0">
                <a:effectLst/>
                <a:latin typeface="Calibri" panose="020F0502020204030204" pitchFamily="34" charset="0"/>
                <a:ea typeface="Calibri" panose="020F0502020204030204" pitchFamily="34" charset="0"/>
              </a:rPr>
              <a:t>	3</a:t>
            </a:r>
            <a:r>
              <a:rPr lang="en-US" sz="1200" baseline="30000" dirty="0">
                <a:effectLst/>
                <a:latin typeface="Calibri" panose="020F0502020204030204" pitchFamily="34" charset="0"/>
                <a:ea typeface="Calibri" panose="020F0502020204030204" pitchFamily="34" charset="0"/>
              </a:rPr>
              <a:t>rd</a:t>
            </a:r>
            <a:r>
              <a:rPr lang="en-US" sz="1200" dirty="0">
                <a:effectLst/>
                <a:latin typeface="Calibri" panose="020F0502020204030204" pitchFamily="34" charset="0"/>
                <a:ea typeface="Calibri" panose="020F0502020204030204" pitchFamily="34" charset="0"/>
              </a:rPr>
              <a:t> – 6 points</a:t>
            </a:r>
            <a:endParaRPr lang="en-GB" sz="1200" dirty="0">
              <a:effectLst/>
              <a:latin typeface="Calibri" panose="020F0502020204030204" pitchFamily="34" charset="0"/>
              <a:ea typeface="Calibri" panose="020F0502020204030204" pitchFamily="34" charset="0"/>
            </a:endParaRPr>
          </a:p>
          <a:p>
            <a:pPr marL="0" indent="0">
              <a:lnSpc>
                <a:spcPts val="1155"/>
              </a:lnSpc>
              <a:spcAft>
                <a:spcPts val="800"/>
              </a:spcAft>
              <a:buNone/>
            </a:pPr>
            <a:r>
              <a:rPr lang="en-US" sz="1200" dirty="0">
                <a:effectLst/>
                <a:latin typeface="Calibri" panose="020F0502020204030204" pitchFamily="34" charset="0"/>
                <a:ea typeface="Calibri" panose="020F0502020204030204" pitchFamily="34" charset="0"/>
              </a:rPr>
              <a:t>	4</a:t>
            </a:r>
            <a:r>
              <a:rPr lang="en-US" sz="1200" baseline="30000" dirty="0">
                <a:effectLst/>
                <a:latin typeface="Calibri" panose="020F0502020204030204" pitchFamily="34" charset="0"/>
                <a:ea typeface="Calibri" panose="020F0502020204030204" pitchFamily="34" charset="0"/>
              </a:rPr>
              <a:t>th</a:t>
            </a:r>
            <a:r>
              <a:rPr lang="en-US" sz="1200" dirty="0">
                <a:effectLst/>
                <a:latin typeface="Calibri" panose="020F0502020204030204" pitchFamily="34" charset="0"/>
                <a:ea typeface="Calibri" panose="020F0502020204030204" pitchFamily="34" charset="0"/>
              </a:rPr>
              <a:t> – 4 points</a:t>
            </a:r>
            <a:endParaRPr lang="en-GB" sz="1200" dirty="0">
              <a:effectLst/>
              <a:latin typeface="Calibri" panose="020F0502020204030204" pitchFamily="34" charset="0"/>
              <a:ea typeface="Calibri" panose="020F0502020204030204" pitchFamily="34" charset="0"/>
            </a:endParaRPr>
          </a:p>
          <a:p>
            <a:pPr marL="0" indent="0">
              <a:lnSpc>
                <a:spcPts val="1155"/>
              </a:lnSpc>
              <a:spcAft>
                <a:spcPts val="800"/>
              </a:spcAft>
              <a:buNone/>
            </a:pPr>
            <a:r>
              <a:rPr lang="en-US" sz="1200" dirty="0">
                <a:effectLst/>
                <a:latin typeface="Calibri" panose="020F0502020204030204" pitchFamily="34" charset="0"/>
                <a:ea typeface="Calibri" panose="020F0502020204030204" pitchFamily="34" charset="0"/>
              </a:rPr>
              <a:t>	5</a:t>
            </a:r>
            <a:r>
              <a:rPr lang="en-US" sz="1200" baseline="30000" dirty="0">
                <a:effectLst/>
                <a:latin typeface="Calibri" panose="020F0502020204030204" pitchFamily="34" charset="0"/>
                <a:ea typeface="Calibri" panose="020F0502020204030204" pitchFamily="34" charset="0"/>
              </a:rPr>
              <a:t>th</a:t>
            </a:r>
            <a:r>
              <a:rPr lang="en-US" sz="1200" dirty="0">
                <a:effectLst/>
                <a:latin typeface="Calibri" panose="020F0502020204030204" pitchFamily="34" charset="0"/>
                <a:ea typeface="Calibri" panose="020F0502020204030204" pitchFamily="34" charset="0"/>
              </a:rPr>
              <a:t> – 2 points </a:t>
            </a:r>
            <a:r>
              <a:rPr lang="en-GB" sz="1200" dirty="0">
                <a:effectLst/>
                <a:latin typeface="Calibri" panose="020F0502020204030204" pitchFamily="34" charset="0"/>
                <a:ea typeface="Calibri" panose="020F0502020204030204" pitchFamily="34" charset="0"/>
              </a:rPr>
              <a:t> </a:t>
            </a:r>
          </a:p>
          <a:p>
            <a:pPr>
              <a:lnSpc>
                <a:spcPct val="105000"/>
              </a:lnSpc>
              <a:spcAft>
                <a:spcPts val="800"/>
              </a:spcAft>
            </a:pPr>
            <a:r>
              <a:rPr lang="en-GB" sz="1200" dirty="0">
                <a:effectLst/>
                <a:latin typeface="Calibri" panose="020F0502020204030204" pitchFamily="34" charset="0"/>
                <a:ea typeface="Calibri" panose="020F0502020204030204" pitchFamily="34" charset="0"/>
              </a:rPr>
              <a:t>For example, Alex and Harry play together in a team of 4 and they place first in the competition, Alex, Harry and their team mates will be awarded 10 points each. The following weekend Alex and Harry play in an individual match. Alex places 2nd, and Harry places 5th. Alex is awarded 8 points, giving him a running total of 18 and Harry is awarded 2 points, giving him a running total of 12.</a:t>
            </a:r>
            <a:r>
              <a:rPr lang="en-GB" sz="1400" dirty="0"/>
              <a:t> </a:t>
            </a:r>
          </a:p>
          <a:p>
            <a:endParaRPr lang="en-GB" sz="1400" dirty="0"/>
          </a:p>
          <a:p>
            <a:endParaRPr lang="en-US" sz="1400" dirty="0"/>
          </a:p>
        </p:txBody>
      </p:sp>
      <p:pic>
        <p:nvPicPr>
          <p:cNvPr id="4" name="Picture 3">
            <a:extLst>
              <a:ext uri="{FF2B5EF4-FFF2-40B4-BE49-F238E27FC236}">
                <a16:creationId xmlns:a16="http://schemas.microsoft.com/office/drawing/2014/main" id="{6B34DB3A-621F-2513-8B80-0A1B7660C05C}"/>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3174357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BBD6A7-84DA-9ADC-5659-1D90D85341B3}"/>
              </a:ext>
            </a:extLst>
          </p:cNvPr>
          <p:cNvSpPr>
            <a:spLocks noGrp="1"/>
          </p:cNvSpPr>
          <p:nvPr>
            <p:ph type="title"/>
          </p:nvPr>
        </p:nvSpPr>
        <p:spPr>
          <a:xfrm>
            <a:off x="572493" y="238539"/>
            <a:ext cx="11018520" cy="1434415"/>
          </a:xfrm>
        </p:spPr>
        <p:txBody>
          <a:bodyPr anchor="b">
            <a:normAutofit fontScale="90000"/>
          </a:bodyPr>
          <a:lstStyle/>
          <a:p>
            <a:r>
              <a:rPr lang="en-US" sz="5400" b="1" dirty="0"/>
              <a:t>3 Clubs &amp; a Putter Scramble     </a:t>
            </a:r>
            <a:br>
              <a:rPr lang="en-US" sz="5400" b="1" dirty="0"/>
            </a:br>
            <a:r>
              <a:rPr lang="en-US" sz="1600" b="1" dirty="0"/>
              <a:t>22</a:t>
            </a:r>
            <a:r>
              <a:rPr lang="en-US" sz="1600" b="1" baseline="30000" dirty="0"/>
              <a:t>nd</a:t>
            </a:r>
            <a:r>
              <a:rPr lang="en-US" sz="1600" b="1" dirty="0"/>
              <a:t> May 2024 </a:t>
            </a:r>
            <a:br>
              <a:rPr lang="en-US" sz="1600" b="1" dirty="0"/>
            </a:br>
            <a:r>
              <a:rPr lang="en-US" sz="1600" b="1" dirty="0"/>
              <a:t>17:30-18:30</a:t>
            </a:r>
            <a:br>
              <a:rPr lang="en-US" sz="1600" b="1" dirty="0"/>
            </a:br>
            <a:r>
              <a:rPr lang="en-US" sz="1600" b="1" dirty="0"/>
              <a:t>Constable Course</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4F63A4B-0A1D-7EFC-BAD3-BF5005FE18C8}"/>
              </a:ext>
            </a:extLst>
          </p:cNvPr>
          <p:cNvSpPr>
            <a:spLocks noGrp="1"/>
          </p:cNvSpPr>
          <p:nvPr>
            <p:ph idx="1"/>
          </p:nvPr>
        </p:nvSpPr>
        <p:spPr>
          <a:xfrm>
            <a:off x="572493" y="2071316"/>
            <a:ext cx="6713552" cy="4119172"/>
          </a:xfrm>
        </p:spPr>
        <p:txBody>
          <a:bodyPr anchor="t">
            <a:normAutofit/>
          </a:bodyPr>
          <a:lstStyle/>
          <a:p>
            <a:r>
              <a:rPr lang="en-US" sz="2000" b="1" dirty="0"/>
              <a:t>Format</a:t>
            </a:r>
            <a:r>
              <a:rPr lang="en-US" sz="2000" dirty="0"/>
              <a:t> – Texas Scramble(teams of 3)</a:t>
            </a:r>
          </a:p>
          <a:p>
            <a:r>
              <a:rPr lang="en-US" sz="2000" b="1" dirty="0"/>
              <a:t>Medal</a:t>
            </a:r>
          </a:p>
          <a:p>
            <a:r>
              <a:rPr lang="en-GB" sz="2000" b="1" dirty="0"/>
              <a:t>Handicap</a:t>
            </a:r>
            <a:r>
              <a:rPr lang="en-GB" sz="2000" dirty="0"/>
              <a:t> – Combined index, divided by 6 then rounded to nearest whole number</a:t>
            </a:r>
            <a:endParaRPr lang="en-GB" sz="2000" b="1" dirty="0"/>
          </a:p>
          <a:p>
            <a:r>
              <a:rPr lang="en-GB" sz="2000" b="1" dirty="0"/>
              <a:t>Men’s</a:t>
            </a:r>
            <a:r>
              <a:rPr lang="en-GB" sz="2000" dirty="0"/>
              <a:t> – White Tee’s </a:t>
            </a:r>
          </a:p>
          <a:p>
            <a:r>
              <a:rPr lang="en-GB" sz="2000" b="1" dirty="0"/>
              <a:t>Ladies</a:t>
            </a:r>
            <a:r>
              <a:rPr lang="en-GB" sz="2000" dirty="0"/>
              <a:t> – Yellow Tee’s </a:t>
            </a:r>
          </a:p>
          <a:p>
            <a:endParaRPr lang="en-GB" sz="2000" dirty="0"/>
          </a:p>
          <a:p>
            <a:pPr marL="0" indent="0">
              <a:buNone/>
            </a:pPr>
            <a:r>
              <a:rPr lang="en-GB" sz="2000" b="1" dirty="0"/>
              <a:t>Rules</a:t>
            </a:r>
            <a:r>
              <a:rPr lang="en-GB" sz="2000" dirty="0"/>
              <a:t> </a:t>
            </a:r>
          </a:p>
          <a:p>
            <a:r>
              <a:rPr lang="en-GB" sz="2000" dirty="0"/>
              <a:t>3 clubs each &amp; a putter, 3 person team, 3 drives each</a:t>
            </a:r>
          </a:p>
          <a:p>
            <a:r>
              <a:rPr lang="en-GB" sz="2000" dirty="0"/>
              <a:t>No Gimme’s</a:t>
            </a:r>
          </a:p>
          <a:p>
            <a:endParaRPr lang="en-US" sz="2000" dirty="0"/>
          </a:p>
        </p:txBody>
      </p:sp>
      <p:pic>
        <p:nvPicPr>
          <p:cNvPr id="4" name="Picture 3">
            <a:extLst>
              <a:ext uri="{FF2B5EF4-FFF2-40B4-BE49-F238E27FC236}">
                <a16:creationId xmlns:a16="http://schemas.microsoft.com/office/drawing/2014/main" id="{CD2E50BE-2B27-6B14-5A20-9ECA17BCE435}"/>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3633557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A4768C0A-CECE-34C7-6738-B74FCCA29A31}"/>
              </a:ext>
            </a:extLst>
          </p:cNvPr>
          <p:cNvSpPr>
            <a:spLocks noGrp="1"/>
          </p:cNvSpPr>
          <p:nvPr>
            <p:ph type="title"/>
          </p:nvPr>
        </p:nvSpPr>
        <p:spPr>
          <a:xfrm>
            <a:off x="572493" y="238539"/>
            <a:ext cx="11018520" cy="1434415"/>
          </a:xfrm>
        </p:spPr>
        <p:txBody>
          <a:bodyPr vert="horz" lIns="91440" tIns="45720" rIns="91440" bIns="45720" rtlCol="0" anchor="b">
            <a:normAutofit fontScale="90000"/>
          </a:bodyPr>
          <a:lstStyle/>
          <a:p>
            <a:r>
              <a:rPr lang="en-US" sz="5400" b="1" dirty="0"/>
              <a:t>Club Roulette						</a:t>
            </a:r>
            <a:br>
              <a:rPr lang="en-US" sz="5400" b="1" dirty="0"/>
            </a:br>
            <a:r>
              <a:rPr lang="en-US" sz="1600" b="1" dirty="0"/>
              <a:t>29</a:t>
            </a:r>
            <a:r>
              <a:rPr lang="en-US" sz="1600" b="1" baseline="30000" dirty="0"/>
              <a:t>th</a:t>
            </a:r>
            <a:r>
              <a:rPr lang="en-US" sz="1600" b="1" dirty="0"/>
              <a:t> May 2024 </a:t>
            </a:r>
            <a:br>
              <a:rPr lang="en-US" sz="1600" b="1" dirty="0"/>
            </a:br>
            <a:r>
              <a:rPr lang="en-US" sz="1600" b="1" dirty="0"/>
              <a:t>17:30-18:30</a:t>
            </a:r>
            <a:br>
              <a:rPr lang="en-US" sz="1600" b="1" dirty="0"/>
            </a:br>
            <a:r>
              <a:rPr lang="en-US" sz="1600" b="1" dirty="0"/>
              <a:t>Gainsborough Course</a:t>
            </a:r>
            <a:endParaRPr lang="en-US" sz="5400" b="1" dirty="0"/>
          </a:p>
        </p:txBody>
      </p:sp>
      <p:sp>
        <p:nvSpPr>
          <p:cNvPr id="19"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69351CEC-DD92-EB96-2A8B-A1B5954E8F80}"/>
              </a:ext>
            </a:extLst>
          </p:cNvPr>
          <p:cNvSpPr txBox="1"/>
          <p:nvPr/>
        </p:nvSpPr>
        <p:spPr>
          <a:xfrm>
            <a:off x="572493" y="2071316"/>
            <a:ext cx="6713552" cy="4119172"/>
          </a:xfrm>
          <a:prstGeom prst="rect">
            <a:avLst/>
          </a:prstGeom>
        </p:spPr>
        <p:txBody>
          <a:bodyPr vert="horz" lIns="91440" tIns="45720" rIns="91440" bIns="45720" rtlCol="0" anchor="t">
            <a:normAutofit/>
          </a:bodyPr>
          <a:lstStyle/>
          <a:p>
            <a:pPr marL="228600" marR="0" lvl="0" indent="-228600" fontAlgn="auto">
              <a:lnSpc>
                <a:spcPct val="90000"/>
              </a:lnSpc>
              <a:spcBef>
                <a:spcPts val="1000"/>
              </a:spcBef>
              <a:spcAft>
                <a:spcPts val="0"/>
              </a:spcAft>
              <a:buClrTx/>
              <a:buSzTx/>
              <a:buFont typeface="Arial" panose="020B0604020202020204" pitchFamily="34" charset="0"/>
              <a:buChar char="•"/>
              <a:tabLst/>
              <a:defRPr/>
            </a:pPr>
            <a:r>
              <a:rPr kumimoji="0" lang="en-US" sz="2000" b="1" i="0" u="none" strike="noStrike" cap="none" spc="0" normalizeH="0" baseline="0" noProof="0">
                <a:ln>
                  <a:noFill/>
                </a:ln>
                <a:effectLst/>
                <a:uLnTx/>
                <a:uFillTx/>
              </a:rPr>
              <a:t>Format</a:t>
            </a:r>
            <a:r>
              <a:rPr kumimoji="0" lang="en-US" sz="2000" b="0" i="0" u="none" strike="noStrike" cap="none" spc="0" normalizeH="0" baseline="0" noProof="0">
                <a:ln>
                  <a:noFill/>
                </a:ln>
                <a:effectLst/>
                <a:uLnTx/>
                <a:uFillTx/>
              </a:rPr>
              <a:t> – Foursomes medal(teams of 2)</a:t>
            </a:r>
          </a:p>
          <a:p>
            <a:pPr marL="228600" marR="0" lvl="0" indent="-228600" fontAlgn="auto">
              <a:lnSpc>
                <a:spcPct val="90000"/>
              </a:lnSpc>
              <a:spcBef>
                <a:spcPts val="1000"/>
              </a:spcBef>
              <a:spcAft>
                <a:spcPts val="0"/>
              </a:spcAft>
              <a:buClrTx/>
              <a:buSzTx/>
              <a:buFont typeface="Arial" panose="020B0604020202020204" pitchFamily="34" charset="0"/>
              <a:buChar char="•"/>
              <a:tabLst/>
              <a:defRPr/>
            </a:pPr>
            <a:r>
              <a:rPr kumimoji="0" lang="en-US" sz="2000" b="1" i="0" u="none" strike="noStrike" cap="none" spc="0" normalizeH="0" baseline="0" noProof="0">
                <a:ln>
                  <a:noFill/>
                </a:ln>
                <a:effectLst/>
                <a:uLnTx/>
                <a:uFillTx/>
              </a:rPr>
              <a:t>Handicap</a:t>
            </a:r>
            <a:r>
              <a:rPr kumimoji="0" lang="en-US" sz="2000" b="0" i="0" u="none" strike="noStrike" cap="none" spc="0" normalizeH="0" baseline="0" noProof="0">
                <a:ln>
                  <a:noFill/>
                </a:ln>
                <a:effectLst/>
                <a:uLnTx/>
                <a:uFillTx/>
              </a:rPr>
              <a:t> – Combined Index, divided by 4</a:t>
            </a:r>
          </a:p>
          <a:p>
            <a:pPr marL="228600" marR="0" lvl="0" indent="-228600" fontAlgn="auto">
              <a:lnSpc>
                <a:spcPct val="90000"/>
              </a:lnSpc>
              <a:spcBef>
                <a:spcPts val="1000"/>
              </a:spcBef>
              <a:spcAft>
                <a:spcPts val="0"/>
              </a:spcAft>
              <a:buClrTx/>
              <a:buSzTx/>
              <a:buFont typeface="Arial" panose="020B0604020202020204" pitchFamily="34" charset="0"/>
              <a:buChar char="•"/>
              <a:tabLst/>
              <a:defRPr/>
            </a:pPr>
            <a:r>
              <a:rPr kumimoji="0" lang="en-US" sz="2000" b="1" i="0" u="none" strike="noStrike" cap="none" spc="0" normalizeH="0" baseline="0" noProof="0">
                <a:ln>
                  <a:noFill/>
                </a:ln>
                <a:effectLst/>
                <a:uLnTx/>
                <a:uFillTx/>
              </a:rPr>
              <a:t>Men’s</a:t>
            </a:r>
            <a:r>
              <a:rPr kumimoji="0" lang="en-US" sz="2000" b="0" i="0" u="none" strike="noStrike" cap="none" spc="0" normalizeH="0" baseline="0" noProof="0">
                <a:ln>
                  <a:noFill/>
                </a:ln>
                <a:effectLst/>
                <a:uLnTx/>
                <a:uFillTx/>
              </a:rPr>
              <a:t> – White Tee’s </a:t>
            </a:r>
          </a:p>
          <a:p>
            <a:pPr marL="228600" marR="0" lvl="0" indent="-228600" fontAlgn="auto">
              <a:lnSpc>
                <a:spcPct val="90000"/>
              </a:lnSpc>
              <a:spcBef>
                <a:spcPts val="1000"/>
              </a:spcBef>
              <a:spcAft>
                <a:spcPts val="0"/>
              </a:spcAft>
              <a:buClrTx/>
              <a:buSzTx/>
              <a:buFont typeface="Arial" panose="020B0604020202020204" pitchFamily="34" charset="0"/>
              <a:buChar char="•"/>
              <a:tabLst/>
              <a:defRPr/>
            </a:pPr>
            <a:r>
              <a:rPr kumimoji="0" lang="en-US" sz="2000" b="1" i="0" u="none" strike="noStrike" cap="none" spc="0" normalizeH="0" baseline="0" noProof="0">
                <a:ln>
                  <a:noFill/>
                </a:ln>
                <a:effectLst/>
                <a:uLnTx/>
                <a:uFillTx/>
              </a:rPr>
              <a:t>Ladies</a:t>
            </a:r>
            <a:r>
              <a:rPr kumimoji="0" lang="en-US" sz="2000" b="0" i="0" u="none" strike="noStrike" cap="none" spc="0" normalizeH="0" baseline="0" noProof="0">
                <a:ln>
                  <a:noFill/>
                </a:ln>
                <a:effectLst/>
                <a:uLnTx/>
                <a:uFillTx/>
              </a:rPr>
              <a:t> – Yellow Tee’s </a:t>
            </a:r>
          </a:p>
          <a:p>
            <a:pPr marL="228600" marR="0" lvl="0" indent="-228600" fontAlgn="auto">
              <a:lnSpc>
                <a:spcPct val="90000"/>
              </a:lnSpc>
              <a:spcBef>
                <a:spcPts val="1000"/>
              </a:spcBef>
              <a:spcAft>
                <a:spcPts val="0"/>
              </a:spcAft>
              <a:buClrTx/>
              <a:buSzTx/>
              <a:buFont typeface="Arial" panose="020B0604020202020204" pitchFamily="34" charset="0"/>
              <a:buChar char="•"/>
              <a:tabLst/>
              <a:defRPr/>
            </a:pPr>
            <a:endParaRPr kumimoji="0" lang="en-US" sz="2000" b="0" i="0" u="none" strike="noStrike" cap="none" spc="0" normalizeH="0" baseline="0" noProof="0">
              <a:ln>
                <a:noFill/>
              </a:ln>
              <a:effectLst/>
              <a:uLnTx/>
              <a:uFillTx/>
            </a:endParaRPr>
          </a:p>
          <a:p>
            <a:pPr marL="0" marR="0" lvl="0" indent="-228600" fontAlgn="auto">
              <a:lnSpc>
                <a:spcPct val="90000"/>
              </a:lnSpc>
              <a:spcBef>
                <a:spcPts val="1000"/>
              </a:spcBef>
              <a:spcAft>
                <a:spcPts val="0"/>
              </a:spcAft>
              <a:buClrTx/>
              <a:buSzTx/>
              <a:buFont typeface="Arial" panose="020B0604020202020204" pitchFamily="34" charset="0"/>
              <a:buChar char="•"/>
              <a:tabLst/>
              <a:defRPr/>
            </a:pPr>
            <a:r>
              <a:rPr kumimoji="0" lang="en-US" sz="2000" b="1" i="0" u="none" strike="noStrike" cap="none" spc="0" normalizeH="0" baseline="0" noProof="0">
                <a:ln>
                  <a:noFill/>
                </a:ln>
                <a:effectLst/>
                <a:uLnTx/>
                <a:uFillTx/>
              </a:rPr>
              <a:t>Rules</a:t>
            </a:r>
          </a:p>
          <a:p>
            <a:pPr marL="228600" marR="0" lvl="0" indent="-228600" fontAlgn="auto">
              <a:lnSpc>
                <a:spcPct val="90000"/>
              </a:lnSpc>
              <a:spcBef>
                <a:spcPts val="1000"/>
              </a:spcBef>
              <a:spcAft>
                <a:spcPts val="0"/>
              </a:spcAft>
              <a:buClrTx/>
              <a:buSzTx/>
              <a:buFont typeface="Arial" panose="020B0604020202020204" pitchFamily="34" charset="0"/>
              <a:buChar char="•"/>
              <a:tabLst/>
              <a:defRPr/>
            </a:pPr>
            <a:r>
              <a:rPr kumimoji="0" lang="en-US" sz="2000" b="0" i="0" u="none" strike="noStrike" cap="none" spc="0" normalizeH="0" baseline="0" noProof="0">
                <a:ln>
                  <a:noFill/>
                </a:ln>
                <a:effectLst/>
                <a:uLnTx/>
                <a:uFillTx/>
              </a:rPr>
              <a:t>Alternating shots between players</a:t>
            </a:r>
          </a:p>
          <a:p>
            <a:pPr marL="228600" marR="0" lvl="0" indent="-228600" fontAlgn="auto">
              <a:lnSpc>
                <a:spcPct val="90000"/>
              </a:lnSpc>
              <a:spcBef>
                <a:spcPts val="1000"/>
              </a:spcBef>
              <a:spcAft>
                <a:spcPts val="0"/>
              </a:spcAft>
              <a:buClrTx/>
              <a:buSzTx/>
              <a:buFont typeface="Arial" panose="020B0604020202020204" pitchFamily="34" charset="0"/>
              <a:buChar char="•"/>
              <a:tabLst/>
              <a:defRPr/>
            </a:pPr>
            <a:r>
              <a:rPr kumimoji="0" lang="en-US" sz="2000" b="0" i="0" u="none" strike="noStrike" cap="none" spc="0" normalizeH="0" baseline="0" noProof="0">
                <a:ln>
                  <a:noFill/>
                </a:ln>
                <a:effectLst/>
                <a:uLnTx/>
                <a:uFillTx/>
              </a:rPr>
              <a:t>Once a club has been used by the team it cannot be used again until all clubs have been used (excluding putter).</a:t>
            </a:r>
          </a:p>
          <a:p>
            <a:pPr marL="228600" marR="0" lvl="0" indent="-228600" fontAlgn="auto">
              <a:lnSpc>
                <a:spcPct val="90000"/>
              </a:lnSpc>
              <a:spcBef>
                <a:spcPts val="1000"/>
              </a:spcBef>
              <a:spcAft>
                <a:spcPts val="0"/>
              </a:spcAft>
              <a:buClrTx/>
              <a:buSzTx/>
              <a:buFont typeface="Arial" panose="020B0604020202020204" pitchFamily="34" charset="0"/>
              <a:buChar char="•"/>
              <a:tabLst/>
              <a:defRPr/>
            </a:pPr>
            <a:r>
              <a:rPr kumimoji="0" lang="en-US" sz="2000" b="0" i="0" u="none" strike="noStrike" cap="none" spc="0" normalizeH="0" baseline="0" noProof="0">
                <a:ln>
                  <a:noFill/>
                </a:ln>
                <a:effectLst/>
                <a:uLnTx/>
                <a:uFillTx/>
              </a:rPr>
              <a:t>No Gimme’s</a:t>
            </a:r>
          </a:p>
        </p:txBody>
      </p:sp>
      <p:pic>
        <p:nvPicPr>
          <p:cNvPr id="4" name="Picture 3">
            <a:extLst>
              <a:ext uri="{FF2B5EF4-FFF2-40B4-BE49-F238E27FC236}">
                <a16:creationId xmlns:a16="http://schemas.microsoft.com/office/drawing/2014/main" id="{CD2E50BE-2B27-6B14-5A20-9ECA17BCE435}"/>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1225917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3B8FF2-6679-A768-34B5-BC8AE219ED6F}"/>
              </a:ext>
            </a:extLst>
          </p:cNvPr>
          <p:cNvSpPr>
            <a:spLocks noGrp="1"/>
          </p:cNvSpPr>
          <p:nvPr>
            <p:ph type="title"/>
          </p:nvPr>
        </p:nvSpPr>
        <p:spPr>
          <a:xfrm>
            <a:off x="572493" y="238539"/>
            <a:ext cx="11018520" cy="1434415"/>
          </a:xfrm>
        </p:spPr>
        <p:txBody>
          <a:bodyPr anchor="b">
            <a:normAutofit fontScale="90000"/>
          </a:bodyPr>
          <a:lstStyle/>
          <a:p>
            <a:r>
              <a:rPr lang="en-US" sz="5400" b="1" dirty="0"/>
              <a:t>Formula 1 Golf	</a:t>
            </a:r>
            <a:br>
              <a:rPr lang="en-US" sz="5400" b="1" dirty="0"/>
            </a:br>
            <a:r>
              <a:rPr lang="en-US" sz="1600" b="1" dirty="0"/>
              <a:t>5</a:t>
            </a:r>
            <a:r>
              <a:rPr lang="en-US" sz="1600" b="1" baseline="30000" dirty="0"/>
              <a:t>th</a:t>
            </a:r>
            <a:r>
              <a:rPr lang="en-US" sz="1600" b="1" dirty="0"/>
              <a:t> June 2024 </a:t>
            </a:r>
            <a:br>
              <a:rPr lang="en-US" sz="1600" b="1" dirty="0"/>
            </a:br>
            <a:r>
              <a:rPr lang="en-US" sz="1600" b="1" dirty="0"/>
              <a:t>17:30-18:30 </a:t>
            </a:r>
            <a:br>
              <a:rPr lang="en-US" sz="1600" b="1" dirty="0"/>
            </a:br>
            <a:r>
              <a:rPr lang="en-US" sz="1600" b="1" dirty="0"/>
              <a:t>Constable Course</a:t>
            </a:r>
            <a:endParaRPr lang="en-GB" sz="5400" b="1" dirty="0"/>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0D415B3-0930-D6FC-4FB1-211FF23556EF}"/>
              </a:ext>
            </a:extLst>
          </p:cNvPr>
          <p:cNvSpPr>
            <a:spLocks noGrp="1"/>
          </p:cNvSpPr>
          <p:nvPr>
            <p:ph idx="1"/>
          </p:nvPr>
        </p:nvSpPr>
        <p:spPr>
          <a:xfrm>
            <a:off x="572493" y="2071316"/>
            <a:ext cx="6713552" cy="4119172"/>
          </a:xfrm>
        </p:spPr>
        <p:txBody>
          <a:bodyPr anchor="t">
            <a:normAutofit/>
          </a:bodyPr>
          <a:lstStyle/>
          <a:p>
            <a:r>
              <a:rPr lang="en-US" sz="1900" b="1" dirty="0"/>
              <a:t>Format</a:t>
            </a:r>
            <a:r>
              <a:rPr lang="en-US" sz="1900" dirty="0"/>
              <a:t> – Betterball Matchplay(teams of 2)</a:t>
            </a:r>
          </a:p>
          <a:p>
            <a:r>
              <a:rPr lang="en-US" sz="1900" b="1" dirty="0"/>
              <a:t>Handicap</a:t>
            </a:r>
            <a:r>
              <a:rPr lang="en-US" sz="1900" dirty="0"/>
              <a:t> – Half of handicap index</a:t>
            </a:r>
          </a:p>
          <a:p>
            <a:r>
              <a:rPr lang="en-GB" sz="1900" dirty="0"/>
              <a:t>Green Tee’s for all to start</a:t>
            </a:r>
          </a:p>
          <a:p>
            <a:endParaRPr lang="en-GB" sz="1900" dirty="0"/>
          </a:p>
          <a:p>
            <a:pPr marL="0" indent="0">
              <a:buNone/>
            </a:pPr>
            <a:r>
              <a:rPr lang="en-GB" sz="1900" b="1" dirty="0"/>
              <a:t>Rules</a:t>
            </a:r>
          </a:p>
          <a:p>
            <a:r>
              <a:rPr lang="en-GB" sz="1900" dirty="0"/>
              <a:t>Win a hole – 3 Points and move up to Yellow Tee’s for next hole</a:t>
            </a:r>
          </a:p>
          <a:p>
            <a:r>
              <a:rPr lang="en-GB" sz="1900" dirty="0"/>
              <a:t>Lose a hole – 0 Points and move back to White Tee’s for next hole</a:t>
            </a:r>
          </a:p>
          <a:p>
            <a:r>
              <a:rPr lang="en-GB" sz="1900" dirty="0"/>
              <a:t>Half a hole – 1 Point each team and stay on Green Tee’s for next hole</a:t>
            </a:r>
          </a:p>
          <a:p>
            <a:r>
              <a:rPr lang="en-GB" sz="1900" dirty="0"/>
              <a:t>No Gimme’s</a:t>
            </a:r>
          </a:p>
          <a:p>
            <a:endParaRPr lang="en-GB" sz="1900" dirty="0"/>
          </a:p>
          <a:p>
            <a:endParaRPr lang="en-GB" sz="1900" dirty="0"/>
          </a:p>
        </p:txBody>
      </p:sp>
      <p:pic>
        <p:nvPicPr>
          <p:cNvPr id="5" name="Picture 4">
            <a:extLst>
              <a:ext uri="{FF2B5EF4-FFF2-40B4-BE49-F238E27FC236}">
                <a16:creationId xmlns:a16="http://schemas.microsoft.com/office/drawing/2014/main" id="{6CA220D4-E641-A02D-F16E-39163AF8E2DE}"/>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954135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F75944-CCD4-4686-41FC-1B9018CCEA60}"/>
              </a:ext>
            </a:extLst>
          </p:cNvPr>
          <p:cNvSpPr>
            <a:spLocks noGrp="1"/>
          </p:cNvSpPr>
          <p:nvPr>
            <p:ph type="title"/>
          </p:nvPr>
        </p:nvSpPr>
        <p:spPr>
          <a:xfrm>
            <a:off x="572493" y="238539"/>
            <a:ext cx="11018520" cy="1434415"/>
          </a:xfrm>
        </p:spPr>
        <p:txBody>
          <a:bodyPr anchor="b">
            <a:normAutofit fontScale="90000"/>
          </a:bodyPr>
          <a:lstStyle/>
          <a:p>
            <a:r>
              <a:rPr lang="en-US" sz="5400" b="1" dirty="0"/>
              <a:t>Blue Tee Challenge</a:t>
            </a:r>
            <a:br>
              <a:rPr lang="en-US" sz="5400" b="1" dirty="0"/>
            </a:br>
            <a:r>
              <a:rPr lang="en-US" sz="1600" b="1" dirty="0"/>
              <a:t>12</a:t>
            </a:r>
            <a:r>
              <a:rPr lang="en-US" sz="1600" b="1" baseline="30000" dirty="0"/>
              <a:t>th</a:t>
            </a:r>
            <a:r>
              <a:rPr lang="en-US" sz="1600" b="1" dirty="0"/>
              <a:t> June 2024</a:t>
            </a:r>
            <a:br>
              <a:rPr lang="en-US" sz="1600" b="1" dirty="0"/>
            </a:br>
            <a:r>
              <a:rPr lang="en-US" sz="1600" b="1" dirty="0"/>
              <a:t>17:30-18:30</a:t>
            </a:r>
            <a:br>
              <a:rPr lang="en-US" sz="1600" b="1" dirty="0"/>
            </a:br>
            <a:r>
              <a:rPr lang="en-US" sz="1600" b="1" dirty="0"/>
              <a:t>Constable Course</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8745E6B-DFB1-F0EF-F8A5-B0162A499AB0}"/>
              </a:ext>
            </a:extLst>
          </p:cNvPr>
          <p:cNvSpPr>
            <a:spLocks noGrp="1"/>
          </p:cNvSpPr>
          <p:nvPr>
            <p:ph idx="1"/>
          </p:nvPr>
        </p:nvSpPr>
        <p:spPr>
          <a:xfrm>
            <a:off x="572493" y="2071316"/>
            <a:ext cx="6713552" cy="4119172"/>
          </a:xfrm>
        </p:spPr>
        <p:txBody>
          <a:bodyPr anchor="t">
            <a:normAutofit/>
          </a:bodyPr>
          <a:lstStyle/>
          <a:p>
            <a:r>
              <a:rPr lang="en-US" sz="2200" b="1" dirty="0"/>
              <a:t>Format</a:t>
            </a:r>
            <a:r>
              <a:rPr lang="en-US" sz="2200" dirty="0"/>
              <a:t> – Individual Medal</a:t>
            </a:r>
          </a:p>
          <a:p>
            <a:r>
              <a:rPr lang="en-US" sz="2200" b="1" dirty="0"/>
              <a:t>Handicap</a:t>
            </a:r>
            <a:r>
              <a:rPr lang="en-US" sz="2200" dirty="0"/>
              <a:t> – half of index</a:t>
            </a:r>
            <a:endParaRPr lang="en-GB" sz="2200" dirty="0"/>
          </a:p>
          <a:p>
            <a:r>
              <a:rPr lang="en-GB" sz="2200" dirty="0"/>
              <a:t>Blue Tees for everyone on all holes</a:t>
            </a:r>
          </a:p>
          <a:p>
            <a:endParaRPr lang="en-GB" sz="2200" dirty="0"/>
          </a:p>
          <a:p>
            <a:pPr marL="0" indent="0">
              <a:buNone/>
            </a:pPr>
            <a:r>
              <a:rPr lang="en-GB" sz="2200" b="1" dirty="0"/>
              <a:t>Rules</a:t>
            </a:r>
          </a:p>
          <a:p>
            <a:r>
              <a:rPr lang="en-GB" sz="2200" dirty="0"/>
              <a:t>All player tee off from Blue Tee’s</a:t>
            </a:r>
          </a:p>
          <a:p>
            <a:r>
              <a:rPr lang="en-GB" sz="2200" dirty="0"/>
              <a:t>Medal Scoring</a:t>
            </a:r>
          </a:p>
          <a:p>
            <a:r>
              <a:rPr lang="en-GB" sz="2200" dirty="0"/>
              <a:t>No Gimmes</a:t>
            </a:r>
          </a:p>
          <a:p>
            <a:endParaRPr lang="en-GB" sz="2200" dirty="0"/>
          </a:p>
          <a:p>
            <a:endParaRPr lang="en-GB" sz="2200" dirty="0"/>
          </a:p>
        </p:txBody>
      </p:sp>
      <p:pic>
        <p:nvPicPr>
          <p:cNvPr id="4" name="Picture 3">
            <a:extLst>
              <a:ext uri="{FF2B5EF4-FFF2-40B4-BE49-F238E27FC236}">
                <a16:creationId xmlns:a16="http://schemas.microsoft.com/office/drawing/2014/main" id="{DECD8960-5060-F70C-5426-693BB2785DEE}"/>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2078537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D6E4CE-9D2B-942C-9490-031877889017}"/>
              </a:ext>
            </a:extLst>
          </p:cNvPr>
          <p:cNvSpPr>
            <a:spLocks noGrp="1"/>
          </p:cNvSpPr>
          <p:nvPr>
            <p:ph type="title"/>
          </p:nvPr>
        </p:nvSpPr>
        <p:spPr>
          <a:xfrm>
            <a:off x="572493" y="238539"/>
            <a:ext cx="11018520" cy="1434415"/>
          </a:xfrm>
        </p:spPr>
        <p:txBody>
          <a:bodyPr anchor="b">
            <a:normAutofit fontScale="90000"/>
          </a:bodyPr>
          <a:lstStyle/>
          <a:p>
            <a:r>
              <a:rPr lang="en-US" sz="5400" b="1" dirty="0"/>
              <a:t>Left vs Right</a:t>
            </a:r>
            <a:br>
              <a:rPr lang="en-US" sz="5400" b="1" dirty="0"/>
            </a:br>
            <a:r>
              <a:rPr lang="en-US" sz="1600" b="1" dirty="0"/>
              <a:t>19</a:t>
            </a:r>
            <a:r>
              <a:rPr lang="en-US" sz="1600" b="1" baseline="30000" dirty="0"/>
              <a:t>th</a:t>
            </a:r>
            <a:r>
              <a:rPr lang="en-US" sz="1600" b="1" dirty="0"/>
              <a:t> June 2024	</a:t>
            </a:r>
            <a:br>
              <a:rPr lang="en-US" sz="1600" b="1" dirty="0"/>
            </a:br>
            <a:r>
              <a:rPr lang="en-US" sz="1600" b="1" dirty="0"/>
              <a:t>17:30-18:30		</a:t>
            </a:r>
            <a:br>
              <a:rPr lang="en-US" sz="1600" b="1" dirty="0"/>
            </a:br>
            <a:r>
              <a:rPr lang="en-US" sz="1600" b="1" dirty="0"/>
              <a:t>Gainsborough	</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AD1DA83-907D-E1EB-E7B5-1F278068F4E4}"/>
              </a:ext>
            </a:extLst>
          </p:cNvPr>
          <p:cNvSpPr>
            <a:spLocks noGrp="1"/>
          </p:cNvSpPr>
          <p:nvPr>
            <p:ph idx="1"/>
          </p:nvPr>
        </p:nvSpPr>
        <p:spPr>
          <a:xfrm>
            <a:off x="426189" y="1911493"/>
            <a:ext cx="2707155" cy="2116636"/>
          </a:xfrm>
        </p:spPr>
        <p:txBody>
          <a:bodyPr anchor="t">
            <a:normAutofit/>
          </a:bodyPr>
          <a:lstStyle/>
          <a:p>
            <a:pPr marL="0" indent="0">
              <a:buNone/>
            </a:pPr>
            <a:endParaRPr lang="en-US" sz="1000" dirty="0">
              <a:effectLst/>
              <a:ea typeface="Times New Roman" panose="02020603050405020304" pitchFamily="18" charset="0"/>
            </a:endParaRPr>
          </a:p>
          <a:p>
            <a:r>
              <a:rPr lang="en-US" sz="1600" b="1" dirty="0">
                <a:ea typeface="Times New Roman" panose="02020603050405020304" pitchFamily="18" charset="0"/>
              </a:rPr>
              <a:t>Format </a:t>
            </a:r>
            <a:r>
              <a:rPr lang="en-US" sz="1600" dirty="0">
                <a:ea typeface="Times New Roman" panose="02020603050405020304" pitchFamily="18" charset="0"/>
              </a:rPr>
              <a:t>– Individual Points</a:t>
            </a:r>
          </a:p>
          <a:p>
            <a:r>
              <a:rPr lang="en-US" sz="1600" dirty="0">
                <a:ea typeface="Times New Roman" panose="02020603050405020304" pitchFamily="18" charset="0"/>
              </a:rPr>
              <a:t>Half handicap index</a:t>
            </a:r>
          </a:p>
          <a:p>
            <a:r>
              <a:rPr lang="en-US" sz="1600" b="1" dirty="0">
                <a:ea typeface="Times New Roman" panose="02020603050405020304" pitchFamily="18" charset="0"/>
              </a:rPr>
              <a:t>Men’s</a:t>
            </a:r>
            <a:r>
              <a:rPr lang="en-US" sz="1600" dirty="0">
                <a:ea typeface="Times New Roman" panose="02020603050405020304" pitchFamily="18" charset="0"/>
              </a:rPr>
              <a:t> – White Tee’s</a:t>
            </a:r>
          </a:p>
          <a:p>
            <a:r>
              <a:rPr lang="en-US" sz="1600" b="1" dirty="0">
                <a:ea typeface="Times New Roman" panose="02020603050405020304" pitchFamily="18" charset="0"/>
              </a:rPr>
              <a:t>Ladies</a:t>
            </a:r>
            <a:r>
              <a:rPr lang="en-US" sz="1600" dirty="0">
                <a:ea typeface="Times New Roman" panose="02020603050405020304" pitchFamily="18" charset="0"/>
              </a:rPr>
              <a:t> – Green Tee’s</a:t>
            </a:r>
          </a:p>
          <a:p>
            <a:pPr marL="0" indent="0">
              <a:buNone/>
            </a:pPr>
            <a:endParaRPr lang="en-US" sz="1000" dirty="0">
              <a:effectLst/>
              <a:latin typeface="Arial" panose="020B0604020202020204" pitchFamily="34" charset="0"/>
              <a:ea typeface="Times New Roman" panose="02020603050405020304" pitchFamily="18" charset="0"/>
            </a:endParaRPr>
          </a:p>
        </p:txBody>
      </p:sp>
      <p:pic>
        <p:nvPicPr>
          <p:cNvPr id="4" name="Picture 3">
            <a:extLst>
              <a:ext uri="{FF2B5EF4-FFF2-40B4-BE49-F238E27FC236}">
                <a16:creationId xmlns:a16="http://schemas.microsoft.com/office/drawing/2014/main" id="{8FB50406-2B9B-01E3-D07C-F4FD9D6A781E}"/>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729728" y="2093975"/>
            <a:ext cx="3861285" cy="4013587"/>
          </a:xfrm>
          <a:prstGeom prst="rect">
            <a:avLst/>
          </a:prstGeom>
        </p:spPr>
      </p:pic>
      <p:sp>
        <p:nvSpPr>
          <p:cNvPr id="5" name="TextBox 4">
            <a:extLst>
              <a:ext uri="{FF2B5EF4-FFF2-40B4-BE49-F238E27FC236}">
                <a16:creationId xmlns:a16="http://schemas.microsoft.com/office/drawing/2014/main" id="{7EEBC83A-41FC-98DA-312F-3DB928EBF451}"/>
              </a:ext>
            </a:extLst>
          </p:cNvPr>
          <p:cNvSpPr txBox="1"/>
          <p:nvPr/>
        </p:nvSpPr>
        <p:spPr>
          <a:xfrm>
            <a:off x="3133344" y="2093976"/>
            <a:ext cx="4389120" cy="3570208"/>
          </a:xfrm>
          <a:prstGeom prst="rect">
            <a:avLst/>
          </a:prstGeom>
          <a:noFill/>
        </p:spPr>
        <p:txBody>
          <a:bodyPr wrap="square" rtlCol="0">
            <a:spAutoFit/>
          </a:bodyPr>
          <a:lstStyle/>
          <a:p>
            <a:pPr marL="0" indent="0">
              <a:buNone/>
            </a:pPr>
            <a:r>
              <a:rPr lang="en-US" sz="1600" b="1" dirty="0">
                <a:ea typeface="Times New Roman" panose="02020603050405020304" pitchFamily="18" charset="0"/>
              </a:rPr>
              <a:t>Rules</a:t>
            </a:r>
            <a:endParaRPr lang="en-US" sz="1600" b="1" dirty="0">
              <a:effectLst/>
              <a:ea typeface="Times New Roman" panose="02020603050405020304" pitchFamily="18" charset="0"/>
            </a:endParaRPr>
          </a:p>
          <a:p>
            <a:pPr marL="285750" indent="-285750">
              <a:buFont typeface="Arial" panose="020B0604020202020204" pitchFamily="34" charset="0"/>
              <a:buChar char="•"/>
            </a:pPr>
            <a:r>
              <a:rPr lang="en-US" sz="1400" dirty="0">
                <a:effectLst/>
                <a:ea typeface="Times New Roman" panose="02020603050405020304" pitchFamily="18" charset="0"/>
              </a:rPr>
              <a:t>All 4 players tee off, the 2 furthest left are partners &amp; 2 furthest right are partners for that hole</a:t>
            </a:r>
            <a:endParaRPr lang="en-GB" sz="1400" dirty="0">
              <a:effectLst/>
              <a:ea typeface="Times New Roman" panose="02020603050405020304" pitchFamily="18" charset="0"/>
            </a:endParaRPr>
          </a:p>
          <a:p>
            <a:pPr marL="285750" indent="-285750">
              <a:buFont typeface="Arial" panose="020B0604020202020204" pitchFamily="34" charset="0"/>
              <a:buChar char="•"/>
            </a:pPr>
            <a:r>
              <a:rPr lang="en-US" sz="1400" dirty="0">
                <a:effectLst/>
                <a:ea typeface="Times New Roman" panose="02020603050405020304" pitchFamily="18" charset="0"/>
              </a:rPr>
              <a:t>Partners could change every hole</a:t>
            </a:r>
          </a:p>
          <a:p>
            <a:pPr marL="285750" indent="-285750">
              <a:buFont typeface="Arial" panose="020B0604020202020204" pitchFamily="34" charset="0"/>
              <a:buChar char="•"/>
            </a:pPr>
            <a:r>
              <a:rPr lang="en-US" sz="1400" dirty="0">
                <a:effectLst/>
                <a:ea typeface="Times New Roman" panose="02020603050405020304" pitchFamily="18" charset="0"/>
              </a:rPr>
              <a:t>Points are awarded for </a:t>
            </a:r>
            <a:r>
              <a:rPr lang="en-US" sz="1400" b="1" dirty="0">
                <a:effectLst/>
                <a:ea typeface="Times New Roman" panose="02020603050405020304" pitchFamily="18" charset="0"/>
              </a:rPr>
              <a:t>difference between lowest team score and highest team score</a:t>
            </a:r>
            <a:endParaRPr lang="en-GB" sz="1400" dirty="0">
              <a:effectLst/>
              <a:ea typeface="Times New Roman" panose="02020603050405020304" pitchFamily="18" charset="0"/>
            </a:endParaRPr>
          </a:p>
          <a:p>
            <a:pPr marL="285750" indent="-285750">
              <a:buFont typeface="Arial" panose="020B0604020202020204" pitchFamily="34" charset="0"/>
              <a:buChar char="•"/>
            </a:pPr>
            <a:r>
              <a:rPr lang="en-US" sz="1400" dirty="0">
                <a:effectLst/>
                <a:ea typeface="Times New Roman" panose="02020603050405020304" pitchFamily="18" charset="0"/>
              </a:rPr>
              <a:t>If player A makes a 4 and player B makes a 5 their score for that hole is 54, if player C makes 6 and player D makes 5 their score for that hole would be 65 so players A &amp; B would get 11 points.</a:t>
            </a:r>
            <a:endParaRPr lang="en-GB" sz="1400" dirty="0">
              <a:effectLst/>
              <a:ea typeface="Times New Roman" panose="02020603050405020304" pitchFamily="18" charset="0"/>
            </a:endParaRPr>
          </a:p>
          <a:p>
            <a:pPr marL="285750" indent="-285750">
              <a:buFont typeface="Arial" panose="020B0604020202020204" pitchFamily="34" charset="0"/>
              <a:buChar char="•"/>
            </a:pPr>
            <a:r>
              <a:rPr lang="en-US" sz="1400" dirty="0">
                <a:effectLst/>
                <a:ea typeface="Times New Roman" panose="02020603050405020304" pitchFamily="18" charset="0"/>
              </a:rPr>
              <a:t>Only exception to this is one player makes a birdie where the team score would reverse so lower number is first e.g. if player A makes 3(birdie) and player B makes 5 their team score would be 35.</a:t>
            </a:r>
            <a:endParaRPr lang="en-GB" sz="1400" dirty="0">
              <a:effectLst/>
              <a:ea typeface="Times New Roman" panose="02020603050405020304" pitchFamily="18" charset="0"/>
            </a:endParaRPr>
          </a:p>
          <a:p>
            <a:pPr marL="285750" indent="-285750">
              <a:buFont typeface="Arial" panose="020B0604020202020204" pitchFamily="34" charset="0"/>
              <a:buChar char="•"/>
            </a:pPr>
            <a:r>
              <a:rPr lang="en-US" sz="1400" dirty="0">
                <a:effectLst/>
                <a:ea typeface="Times New Roman" panose="02020603050405020304" pitchFamily="18" charset="0"/>
              </a:rPr>
              <a:t>Player with most points at the end wins.</a:t>
            </a:r>
            <a:endParaRPr lang="en-GB" sz="1400" dirty="0">
              <a:effectLst/>
              <a:ea typeface="Times New Roman" panose="02020603050405020304" pitchFamily="18" charset="0"/>
            </a:endParaRPr>
          </a:p>
          <a:p>
            <a:pPr marL="285750" indent="-285750">
              <a:buFont typeface="Arial" panose="020B0604020202020204" pitchFamily="34" charset="0"/>
              <a:buChar char="•"/>
            </a:pPr>
            <a:r>
              <a:rPr lang="en-GB" sz="1400" dirty="0"/>
              <a:t>No Gimme’s</a:t>
            </a:r>
          </a:p>
        </p:txBody>
      </p:sp>
    </p:spTree>
    <p:extLst>
      <p:ext uri="{BB962C8B-B14F-4D97-AF65-F5344CB8AC3E}">
        <p14:creationId xmlns:p14="http://schemas.microsoft.com/office/powerpoint/2010/main" val="508824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64E94-38FD-85A2-6EC0-7EB3E7C36E95}"/>
              </a:ext>
            </a:extLst>
          </p:cNvPr>
          <p:cNvSpPr>
            <a:spLocks noGrp="1"/>
          </p:cNvSpPr>
          <p:nvPr>
            <p:ph type="title"/>
          </p:nvPr>
        </p:nvSpPr>
        <p:spPr>
          <a:xfrm>
            <a:off x="572493" y="238539"/>
            <a:ext cx="11018520" cy="1434415"/>
          </a:xfrm>
        </p:spPr>
        <p:txBody>
          <a:bodyPr anchor="b">
            <a:normAutofit fontScale="90000"/>
          </a:bodyPr>
          <a:lstStyle/>
          <a:p>
            <a:r>
              <a:rPr lang="en-US" sz="5400" b="1" dirty="0"/>
              <a:t>6 Person Scramble</a:t>
            </a:r>
            <a:br>
              <a:rPr lang="en-US" sz="5400" b="1" dirty="0"/>
            </a:br>
            <a:r>
              <a:rPr lang="en-US" sz="1600" b="1" dirty="0"/>
              <a:t>3</a:t>
            </a:r>
            <a:r>
              <a:rPr lang="en-US" sz="1600" b="1" baseline="30000" dirty="0"/>
              <a:t>rd</a:t>
            </a:r>
            <a:r>
              <a:rPr lang="en-US" sz="1600" b="1" dirty="0"/>
              <a:t> July 2024</a:t>
            </a:r>
            <a:br>
              <a:rPr lang="en-US" sz="1600" b="1" dirty="0"/>
            </a:br>
            <a:r>
              <a:rPr lang="en-US" sz="1600" b="1" dirty="0"/>
              <a:t>17:30-18:30</a:t>
            </a:r>
            <a:br>
              <a:rPr lang="en-US" sz="1600" b="1" dirty="0"/>
            </a:br>
            <a:r>
              <a:rPr lang="en-US" sz="1600" b="1" dirty="0"/>
              <a:t>Constable</a:t>
            </a:r>
            <a:endParaRPr lang="en-GB" sz="54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24E8D2A-C95C-7B71-078A-C1698B7719A1}"/>
              </a:ext>
            </a:extLst>
          </p:cNvPr>
          <p:cNvSpPr>
            <a:spLocks noGrp="1"/>
          </p:cNvSpPr>
          <p:nvPr>
            <p:ph idx="1"/>
          </p:nvPr>
        </p:nvSpPr>
        <p:spPr>
          <a:xfrm>
            <a:off x="572493" y="2071316"/>
            <a:ext cx="6713552" cy="4119172"/>
          </a:xfrm>
        </p:spPr>
        <p:txBody>
          <a:bodyPr anchor="t">
            <a:normAutofit/>
          </a:bodyPr>
          <a:lstStyle/>
          <a:p>
            <a:r>
              <a:rPr lang="en-US" sz="1900" b="1" dirty="0"/>
              <a:t>Format</a:t>
            </a:r>
            <a:r>
              <a:rPr lang="en-US" sz="1900" dirty="0"/>
              <a:t> – Texas Scramble(teams of 6)</a:t>
            </a:r>
          </a:p>
          <a:p>
            <a:r>
              <a:rPr lang="en-US" sz="1900" b="1" dirty="0"/>
              <a:t>Medal Scoring</a:t>
            </a:r>
          </a:p>
          <a:p>
            <a:r>
              <a:rPr lang="en-US" sz="1900" b="1" dirty="0"/>
              <a:t>Handicap</a:t>
            </a:r>
            <a:r>
              <a:rPr lang="en-US" sz="1900" dirty="0"/>
              <a:t> – Combined index then divided by 12, rounded to nearest whole number</a:t>
            </a:r>
          </a:p>
          <a:p>
            <a:r>
              <a:rPr lang="en-US" sz="1900" b="1" dirty="0"/>
              <a:t>Men’s</a:t>
            </a:r>
            <a:r>
              <a:rPr lang="en-US" sz="1900" dirty="0"/>
              <a:t> – White Tee’s</a:t>
            </a:r>
          </a:p>
          <a:p>
            <a:r>
              <a:rPr lang="en-US" sz="1900" b="1" dirty="0"/>
              <a:t>Ladies </a:t>
            </a:r>
            <a:r>
              <a:rPr lang="en-US" sz="1900" dirty="0"/>
              <a:t>– Yellow Tee’s</a:t>
            </a:r>
          </a:p>
          <a:p>
            <a:endParaRPr lang="en-US" sz="1900" dirty="0"/>
          </a:p>
          <a:p>
            <a:pPr marL="0" indent="0">
              <a:buNone/>
            </a:pPr>
            <a:r>
              <a:rPr lang="en-US" sz="1900" b="1" dirty="0"/>
              <a:t>Rules</a:t>
            </a:r>
          </a:p>
          <a:p>
            <a:r>
              <a:rPr lang="en-US" sz="1900" dirty="0"/>
              <a:t>Each person must have 1 drive</a:t>
            </a:r>
          </a:p>
          <a:p>
            <a:r>
              <a:rPr lang="en-US" sz="1900" dirty="0"/>
              <a:t>All players play all shots</a:t>
            </a:r>
          </a:p>
          <a:p>
            <a:r>
              <a:rPr lang="en-US" sz="1900" dirty="0"/>
              <a:t>No Gimme’s</a:t>
            </a:r>
          </a:p>
        </p:txBody>
      </p:sp>
      <p:pic>
        <p:nvPicPr>
          <p:cNvPr id="4" name="Picture 3">
            <a:extLst>
              <a:ext uri="{FF2B5EF4-FFF2-40B4-BE49-F238E27FC236}">
                <a16:creationId xmlns:a16="http://schemas.microsoft.com/office/drawing/2014/main" id="{C5D7DADB-D9BB-89DD-99AB-A748390B007D}"/>
              </a:ext>
            </a:extLst>
          </p:cNvPr>
          <p:cNvPicPr>
            <a:picLocks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2588737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1496</Words>
  <Application>Microsoft Office PowerPoint</Application>
  <PresentationFormat>Widescreen</PresentationFormat>
  <Paragraphs>218</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Söhne</vt:lpstr>
      <vt:lpstr>Times New Roman</vt:lpstr>
      <vt:lpstr>Office Theme</vt:lpstr>
      <vt:lpstr>PowerPoint Presentation</vt:lpstr>
      <vt:lpstr>Fixture List</vt:lpstr>
      <vt:lpstr>Order of Merit</vt:lpstr>
      <vt:lpstr>3 Clubs &amp; a Putter Scramble      22nd May 2024  17:30-18:30 Constable Course</vt:lpstr>
      <vt:lpstr>Club Roulette       29th May 2024  17:30-18:30 Gainsborough Course</vt:lpstr>
      <vt:lpstr>Formula 1 Golf  5th June 2024  17:30-18:30  Constable Course</vt:lpstr>
      <vt:lpstr>Blue Tee Challenge 12th June 2024 17:30-18:30 Constable Course</vt:lpstr>
      <vt:lpstr>Left vs Right 19th June 2024  17:30-18:30   Gainsborough </vt:lpstr>
      <vt:lpstr>6 Person Scramble 3rd July 2024 17:30-18:30 Constable</vt:lpstr>
      <vt:lpstr>3 Scramble, 3 Foursomes, 3 Betterball  10th July 2024 17:30-18:30 Gainsborough</vt:lpstr>
      <vt:lpstr>Medalford 17th July 2024 17:30-18:30 Constable</vt:lpstr>
      <vt:lpstr>Trouble 24th July 2024 17:30-18:30 Gainsborough</vt:lpstr>
      <vt:lpstr>3 Chucks &amp; a Length 31st July 2024 17:30-18:30 Constable</vt:lpstr>
      <vt:lpstr>              3 Tee Challenge 7th August 2024 17:30-18:30 Gainsborough</vt:lpstr>
      <vt:lpstr>Alternating Foursomes 14th August 2024 17:30-18:30 Constable</vt:lpstr>
      <vt:lpstr>Left vs Right 21st August 2024  17:30-18:30   Constable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Harry Hibbert</dc:creator>
  <cp:lastModifiedBy>Harry Hibbert</cp:lastModifiedBy>
  <cp:revision>10</cp:revision>
  <cp:lastPrinted>2024-01-17T09:52:53Z</cp:lastPrinted>
  <dcterms:created xsi:type="dcterms:W3CDTF">2024-01-10T12:54:25Z</dcterms:created>
  <dcterms:modified xsi:type="dcterms:W3CDTF">2024-05-08T13:35:03Z</dcterms:modified>
</cp:coreProperties>
</file>